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7" r:id="rId2"/>
    <p:sldId id="263" r:id="rId3"/>
    <p:sldId id="351" r:id="rId4"/>
    <p:sldId id="347" r:id="rId5"/>
    <p:sldId id="317" r:id="rId6"/>
    <p:sldId id="328" r:id="rId7"/>
    <p:sldId id="322" r:id="rId8"/>
    <p:sldId id="323" r:id="rId9"/>
    <p:sldId id="325" r:id="rId10"/>
    <p:sldId id="326" r:id="rId11"/>
    <p:sldId id="327" r:id="rId12"/>
    <p:sldId id="344" r:id="rId13"/>
    <p:sldId id="343" r:id="rId14"/>
    <p:sldId id="345" r:id="rId15"/>
    <p:sldId id="334" r:id="rId16"/>
    <p:sldId id="346" r:id="rId17"/>
    <p:sldId id="355" r:id="rId18"/>
    <p:sldId id="353" r:id="rId19"/>
    <p:sldId id="354" r:id="rId20"/>
    <p:sldId id="356" r:id="rId21"/>
    <p:sldId id="357" r:id="rId22"/>
    <p:sldId id="288" r:id="rId23"/>
  </p:sldIdLst>
  <p:sldSz cx="9144000" cy="6858000" type="screen4x3"/>
  <p:notesSz cx="6834188" cy="99790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Skoroszyt_programu_Microsoft_Office_Excel_2007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Skoroszyt_programu_Microsoft_Office_Excel_2007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Skoroszyt_programu_Microsoft_Office_Excel_20073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Skoroszyt_programu_Microsoft_Office_Excel_20074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title>
      <c:layout>
        <c:manualLayout>
          <c:xMode val="edge"/>
          <c:yMode val="edge"/>
          <c:x val="0.11693750000000001"/>
          <c:y val="1.9802618311548725E-2"/>
        </c:manualLayout>
      </c:layout>
    </c:title>
    <c:plotArea>
      <c:layout/>
      <c:barChart>
        <c:barDir val="bar"/>
        <c:grouping val="clustered"/>
        <c:ser>
          <c:idx val="0"/>
          <c:order val="0"/>
          <c:tx>
            <c:strRef>
              <c:f>Arkusz1!$B$1</c:f>
              <c:strCache>
                <c:ptCount val="1"/>
                <c:pt idx="0">
                  <c:v>Suma [km] wodociąg i kanalizacja</c:v>
                </c:pt>
              </c:strCache>
            </c:strRef>
          </c:tx>
          <c:cat>
            <c:strRef>
              <c:f>Arkusz1!$A$2:$A$5</c:f>
              <c:strCache>
                <c:ptCount val="4"/>
                <c:pt idx="0">
                  <c:v>Ciężkowice</c:v>
                </c:pt>
                <c:pt idx="1">
                  <c:v>Ryglice</c:v>
                </c:pt>
                <c:pt idx="2">
                  <c:v>Rzepiennik Strzyżewski</c:v>
                </c:pt>
                <c:pt idx="3">
                  <c:v>Tuchów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67.5</c:v>
                </c:pt>
                <c:pt idx="1">
                  <c:v>103</c:v>
                </c:pt>
                <c:pt idx="2">
                  <c:v>85.5</c:v>
                </c:pt>
                <c:pt idx="3">
                  <c:v>68</c:v>
                </c:pt>
              </c:numCache>
            </c:numRef>
          </c:val>
        </c:ser>
        <c:dLbls/>
        <c:axId val="42024320"/>
        <c:axId val="42026112"/>
      </c:barChart>
      <c:catAx>
        <c:axId val="42024320"/>
        <c:scaling>
          <c:orientation val="minMax"/>
        </c:scaling>
        <c:axPos val="l"/>
        <c:numFmt formatCode="General" sourceLinked="0"/>
        <c:tickLblPos val="nextTo"/>
        <c:crossAx val="42026112"/>
        <c:crosses val="autoZero"/>
        <c:auto val="1"/>
        <c:lblAlgn val="ctr"/>
        <c:lblOffset val="100"/>
      </c:catAx>
      <c:valAx>
        <c:axId val="42026112"/>
        <c:scaling>
          <c:orientation val="minMax"/>
        </c:scaling>
        <c:axPos val="b"/>
        <c:majorGridlines/>
        <c:numFmt formatCode="General" sourceLinked="1"/>
        <c:tickLblPos val="nextTo"/>
        <c:crossAx val="42024320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legend>
      <c:legendPos val="t"/>
      <c:layout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legend>
      <c:legendPos val="t"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2"/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6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Percent val="1"/>
        </c:dLbls>
        <c:firstSliceAng val="0"/>
      </c:pieChart>
    </c:plotArea>
    <c:legend>
      <c:legendPos val="t"/>
    </c:legend>
    <c:plotVisOnly val="1"/>
    <c:dispBlanksAs val="zero"/>
  </c:chart>
  <c:txPr>
    <a:bodyPr/>
    <a:lstStyle/>
    <a:p>
      <a:pPr>
        <a:defRPr sz="1800"/>
      </a:pPr>
      <a:endParaRPr lang="pl-PL"/>
    </a:p>
  </c:txPr>
  <c:externalData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5771429" cy="5847619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71913" y="0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CB6B6-5AF7-4EC9-9A0C-BD4FB912DF89}" type="datetimeFigureOut">
              <a:rPr lang="pl-PL" smtClean="0"/>
              <a:pPr/>
              <a:t>2015-06-29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7713"/>
            <a:ext cx="4991100" cy="3743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4213" y="4740275"/>
            <a:ext cx="5467350" cy="4491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78963"/>
            <a:ext cx="29622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71913" y="9478963"/>
            <a:ext cx="2960687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04622-28D3-43C7-B116-473BDDC7A98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958081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6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750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3544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4" y="274644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8998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9366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5589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696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8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31" y="2174878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56632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6183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525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3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8611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8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8209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9DFC1-4242-4539-9DBB-3B7240276335}" type="datetimeFigureOut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2015-06-29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7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5" y="635635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2E5F3-9732-4A59-B20B-3985BC4117B5}" type="slidenum">
              <a:rPr lang="pl-P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956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1043608" y="1772816"/>
            <a:ext cx="6777317" cy="3987805"/>
          </a:xfrm>
        </p:spPr>
        <p:txBody>
          <a:bodyPr>
            <a:normAutofit fontScale="92500" lnSpcReduction="20000"/>
          </a:bodyPr>
          <a:lstStyle/>
          <a:p>
            <a:pPr marL="68580" indent="0" algn="ctr">
              <a:buNone/>
            </a:pPr>
            <a:r>
              <a:rPr lang="pl-P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Zebranie Mieszkańców Lubczy </a:t>
            </a:r>
          </a:p>
          <a:p>
            <a:pPr marL="68580" indent="0" algn="ctr">
              <a:buNone/>
            </a:pPr>
            <a:r>
              <a:rPr lang="pl-PL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dniu 23 czerwca 2015 r.</a:t>
            </a: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Informacja nt. budowy przyłączy realizowanych przez</a:t>
            </a: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Spółkę Komunalną </a:t>
            </a: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Dorzecze Białej sp. z o.o. </a:t>
            </a:r>
          </a:p>
          <a:p>
            <a:pPr marL="68580" indent="0" algn="ctr">
              <a:buNone/>
            </a:pPr>
            <a:r>
              <a:rPr lang="pl-PL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pl-P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rzy udziale środków pozyskanych z </a:t>
            </a:r>
            <a:r>
              <a:rPr lang="pl-PL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WFOŚiGW</a:t>
            </a:r>
            <a:r>
              <a:rPr lang="pl-PL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 Krakowie</a:t>
            </a:r>
          </a:p>
        </p:txBody>
      </p:sp>
      <p:pic>
        <p:nvPicPr>
          <p:cNvPr id="102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396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53650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Zestawienie wykonanego zakresu w projekcie.</a:t>
            </a: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0789130"/>
              </p:ext>
            </p:extLst>
          </p:nvPr>
        </p:nvGraphicFramePr>
        <p:xfrm>
          <a:off x="755576" y="2852936"/>
          <a:ext cx="7560841" cy="28941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1067"/>
                <a:gridCol w="1349506"/>
                <a:gridCol w="983524"/>
                <a:gridCol w="1538512"/>
                <a:gridCol w="981768"/>
                <a:gridCol w="1106464"/>
              </a:tblGrid>
              <a:tr h="864097"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Gmina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Wodociąg [km]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% całości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Kanalizacja</a:t>
                      </a:r>
                    </a:p>
                    <a:p>
                      <a:pPr algn="ctr"/>
                      <a:r>
                        <a:rPr lang="pl-PL" sz="1800" dirty="0" smtClean="0"/>
                        <a:t>[km] 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% całości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Suma [km]</a:t>
                      </a:r>
                      <a:endParaRPr lang="pl-PL" sz="1800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Ciężkowice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46,5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35%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21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11%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67,5</a:t>
                      </a:r>
                      <a:endParaRPr lang="pl-PL" sz="2000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Ryglice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rgbClr val="FF0000"/>
                          </a:solidFill>
                        </a:rPr>
                        <a:t>33</a:t>
                      </a:r>
                      <a:endParaRPr lang="pl-PL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rgbClr val="FF0000"/>
                          </a:solidFill>
                        </a:rPr>
                        <a:t>26%</a:t>
                      </a:r>
                      <a:endParaRPr lang="pl-PL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rgbClr val="FF0000"/>
                          </a:solidFill>
                        </a:rPr>
                        <a:t>70</a:t>
                      </a:r>
                      <a:endParaRPr lang="pl-PL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rgbClr val="FF0000"/>
                          </a:solidFill>
                        </a:rPr>
                        <a:t>36%</a:t>
                      </a:r>
                      <a:endParaRPr lang="pl-PL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solidFill>
                            <a:srgbClr val="FF0000"/>
                          </a:solidFill>
                        </a:rPr>
                        <a:t>103</a:t>
                      </a:r>
                      <a:endParaRPr lang="pl-PL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Rzepiennik Strzyżewski</a:t>
                      </a:r>
                      <a:endParaRPr lang="pl-P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44,5</a:t>
                      </a:r>
                      <a:endParaRPr lang="pl-P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35%</a:t>
                      </a:r>
                      <a:endParaRPr lang="pl-P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41</a:t>
                      </a:r>
                      <a:endParaRPr lang="pl-P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21%</a:t>
                      </a:r>
                      <a:endParaRPr lang="pl-PL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0" dirty="0" smtClean="0"/>
                        <a:t>85,5</a:t>
                      </a:r>
                      <a:endParaRPr lang="pl-PL" sz="2000" b="0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Tuchów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4,5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4%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63,5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32%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68</a:t>
                      </a:r>
                      <a:endParaRPr lang="pl-PL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13000" y="6480175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8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806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196752"/>
            <a:ext cx="8136904" cy="453650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Zestawienie wykonanego zakresu w projekcie</a:t>
            </a: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6" name="Wykres 5"/>
          <p:cNvGraphicFramePr/>
          <p:nvPr>
            <p:extLst>
              <p:ext uri="{D42A27DB-BD31-4B8C-83A1-F6EECF244321}">
                <p14:modId xmlns:p14="http://schemas.microsoft.com/office/powerpoint/2010/main" xmlns="" val="2460241691"/>
              </p:ext>
            </p:extLst>
          </p:nvPr>
        </p:nvGraphicFramePr>
        <p:xfrm>
          <a:off x="1415988" y="2420888"/>
          <a:ext cx="6096000" cy="3847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6442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468052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Rysunek kwalifikowalności wydatków w projekcie.</a:t>
            </a: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Wykres 1"/>
          <p:cNvGraphicFramePr/>
          <p:nvPr>
            <p:extLst>
              <p:ext uri="{D42A27DB-BD31-4B8C-83A1-F6EECF244321}">
                <p14:modId xmlns:p14="http://schemas.microsoft.com/office/powerpoint/2010/main" xmlns="" val="584600065"/>
              </p:ext>
            </p:extLst>
          </p:nvPr>
        </p:nvGraphicFramePr>
        <p:xfrm>
          <a:off x="3779912" y="3140968"/>
          <a:ext cx="511256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188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468052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Wykres 1"/>
          <p:cNvGraphicFramePr/>
          <p:nvPr>
            <p:extLst>
              <p:ext uri="{D42A27DB-BD31-4B8C-83A1-F6EECF244321}">
                <p14:modId xmlns:p14="http://schemas.microsoft.com/office/powerpoint/2010/main" xmlns="" val="1651077379"/>
              </p:ext>
            </p:extLst>
          </p:nvPr>
        </p:nvGraphicFramePr>
        <p:xfrm>
          <a:off x="0" y="0"/>
          <a:ext cx="9143999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68838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412776"/>
            <a:ext cx="8136904" cy="4680520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Graf czynności przy przyłączeniu do sieci wod.-kan.</a:t>
            </a: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Wykres 1"/>
          <p:cNvGraphicFramePr/>
          <p:nvPr>
            <p:extLst>
              <p:ext uri="{D42A27DB-BD31-4B8C-83A1-F6EECF244321}">
                <p14:modId xmlns:p14="http://schemas.microsoft.com/office/powerpoint/2010/main" xmlns="" val="2607231450"/>
              </p:ext>
            </p:extLst>
          </p:nvPr>
        </p:nvGraphicFramePr>
        <p:xfrm>
          <a:off x="3779912" y="3140968"/>
          <a:ext cx="5112568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3579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7844"/>
            <a:ext cx="8928992" cy="6673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679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312001"/>
            <a:ext cx="8424936" cy="5069327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Koszty przyłączenia </a:t>
            </a: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(w tym koszty projektu)</a:t>
            </a:r>
          </a:p>
          <a:p>
            <a:pPr marL="68580" indent="0">
              <a:buNone/>
            </a:pPr>
            <a:r>
              <a:rPr lang="pl-PL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pl-PL" sz="20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Koszt wykonania projektu:</a:t>
            </a:r>
          </a:p>
          <a:p>
            <a:pPr marL="68580" indent="0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Mapa - 400-500 PLN</a:t>
            </a:r>
          </a:p>
          <a:p>
            <a:pPr marL="68580" indent="0" algn="just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Projekt – 400 PLN</a:t>
            </a:r>
          </a:p>
          <a:p>
            <a:pPr marL="68580" indent="0" algn="just">
              <a:buNone/>
            </a:pPr>
            <a:r>
              <a:rPr lang="pl-PL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Koszt materiału:</a:t>
            </a:r>
          </a:p>
          <a:p>
            <a:pPr marL="68580" indent="0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Rury – 20- 25 PLN, studnie fi 315 ok. 400 PLN, zestaw przyłączeniowy – 300 PLN </a:t>
            </a:r>
          </a:p>
          <a:p>
            <a:pPr marL="68580" indent="0" algn="just">
              <a:buNone/>
            </a:pPr>
            <a:r>
              <a:rPr lang="pl-PL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Robocizna :</a:t>
            </a:r>
          </a:p>
          <a:p>
            <a:pPr marL="68580" indent="0" algn="just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Sprzęt -  koparka 100 PLN – motogodzina</a:t>
            </a:r>
          </a:p>
          <a:p>
            <a:pPr marL="68580" indent="0" algn="just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Koszty pracownicze – 15,20 za godzinę</a:t>
            </a:r>
          </a:p>
          <a:p>
            <a:pPr marL="68580" indent="0" algn="just">
              <a:buNone/>
            </a:pPr>
            <a:r>
              <a:rPr lang="pl-PL" sz="20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Odbiór – geodezja</a:t>
            </a:r>
          </a:p>
          <a:p>
            <a:pPr marL="68580" indent="0" algn="just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włączenie do sieci  odbiór przyłącza – 140 PLN</a:t>
            </a:r>
          </a:p>
          <a:p>
            <a:pPr marL="68580" indent="0" algn="just">
              <a:buNone/>
            </a:pP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</a:t>
            </a:r>
            <a:r>
              <a:rPr lang="pl-PL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pl-PL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nwentaryzacja geodezyjna – 300 PLN</a:t>
            </a:r>
            <a:endParaRPr lang="pl-PL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3795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ymbol zastępczy zawartości 2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81908" y="1312001"/>
            <a:ext cx="7180182" cy="4980305"/>
          </a:xfrm>
          <a:prstGeom prst="rect">
            <a:avLst/>
          </a:prstGeom>
        </p:spPr>
      </p:pic>
      <p:pic>
        <p:nvPicPr>
          <p:cNvPr id="4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7388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3" name="Obraz 106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3544" y="1700808"/>
            <a:ext cx="8036909" cy="4152516"/>
          </a:xfrm>
          <a:prstGeom prst="rect">
            <a:avLst/>
          </a:prstGeom>
        </p:spPr>
      </p:pic>
      <p:pic>
        <p:nvPicPr>
          <p:cNvPr id="4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3720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3544" y="1772816"/>
            <a:ext cx="8036909" cy="4125375"/>
          </a:xfrm>
          <a:prstGeom prst="rect">
            <a:avLst/>
          </a:prstGeom>
        </p:spPr>
      </p:pic>
      <p:pic>
        <p:nvPicPr>
          <p:cNvPr id="5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34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539550" y="1534606"/>
            <a:ext cx="7992888" cy="4608512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Ilość wybudowanej i obsługiwanej sieci</a:t>
            </a:r>
          </a:p>
          <a:p>
            <a:pPr marL="68580" indent="0" algn="ctr">
              <a:buNone/>
            </a:pPr>
            <a:endParaRPr lang="pl-PL" sz="1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Sieć kanalizacyjna przekazana aportem z gminy Ryglice: 26,4 km</a:t>
            </a: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Ryglice – 21,1 km</a:t>
            </a: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Zalasowa – 5,3 km</a:t>
            </a: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20220451"/>
              </p:ext>
            </p:extLst>
          </p:nvPr>
        </p:nvGraphicFramePr>
        <p:xfrm>
          <a:off x="683568" y="2756822"/>
          <a:ext cx="8112224" cy="216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210"/>
                <a:gridCol w="936104"/>
                <a:gridCol w="864096"/>
                <a:gridCol w="792088"/>
                <a:gridCol w="792088"/>
                <a:gridCol w="792088"/>
                <a:gridCol w="1080120"/>
                <a:gridCol w="98343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Rodzaj sieci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2008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2009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2010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2011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2012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 </a:t>
                      </a:r>
                    </a:p>
                    <a:p>
                      <a:r>
                        <a:rPr lang="pl-PL" dirty="0" smtClean="0"/>
                        <a:t>Etap </a:t>
                      </a:r>
                      <a:r>
                        <a:rPr lang="pl-PL" sz="1600" dirty="0" smtClean="0"/>
                        <a:t>Projektu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II </a:t>
                      </a:r>
                    </a:p>
                    <a:p>
                      <a:r>
                        <a:rPr lang="pl-PL" dirty="0" smtClean="0"/>
                        <a:t>Etap </a:t>
                      </a:r>
                      <a:r>
                        <a:rPr lang="pl-PL" sz="1600" dirty="0" smtClean="0"/>
                        <a:t>Projektu</a:t>
                      </a:r>
                      <a:endParaRPr lang="pl-PL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Sieć</a:t>
                      </a:r>
                      <a:r>
                        <a:rPr lang="pl-PL" baseline="0" dirty="0" smtClean="0"/>
                        <a:t> kanalizacyjna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55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55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aseline="0" dirty="0" smtClean="0"/>
                        <a:t>96,5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96,5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96,5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121,9 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66 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/>
                        <a:t>Sieć wodociągowa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125,4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125,4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144,4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152,6 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153,6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75,6 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45 </a:t>
                      </a:r>
                    </a:p>
                    <a:p>
                      <a:r>
                        <a:rPr lang="pl-PL" dirty="0" smtClean="0"/>
                        <a:t>km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016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8721" y="1628800"/>
            <a:ext cx="8066555" cy="4232648"/>
          </a:xfrm>
          <a:prstGeom prst="rect">
            <a:avLst/>
          </a:prstGeom>
        </p:spPr>
      </p:pic>
      <p:pic>
        <p:nvPicPr>
          <p:cNvPr id="4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8321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59632" y="1772816"/>
            <a:ext cx="6400800" cy="2592288"/>
          </a:xfrm>
        </p:spPr>
        <p:txBody>
          <a:bodyPr>
            <a:normAutofit lnSpcReduction="10000"/>
          </a:bodyPr>
          <a:lstStyle/>
          <a:p>
            <a:endParaRPr lang="pl-PL" b="1" dirty="0" smtClean="0">
              <a:solidFill>
                <a:schemeClr val="tx1"/>
              </a:solidFill>
            </a:endParaRPr>
          </a:p>
          <a:p>
            <a:endParaRPr lang="pl-PL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pl-PL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Wzór umowy partnerstwa inwestycyjnego</a:t>
            </a:r>
            <a:endParaRPr lang="pl-PL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6774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556792"/>
            <a:ext cx="8136904" cy="4275837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Dziękuję za uwagę</a:t>
            </a: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Sławomir </a:t>
            </a:r>
            <a:r>
              <a:rPr lang="pl-PL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Jędrusiak</a:t>
            </a:r>
            <a:r>
              <a:rPr lang="pl-PL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Prezes Zarządu</a:t>
            </a: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Spółki Komunalnej</a:t>
            </a:r>
          </a:p>
          <a:p>
            <a:pPr marL="68580" indent="0" algn="ctr">
              <a:buNone/>
            </a:pPr>
            <a:r>
              <a:rPr lang="pl-PL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„Dorzecze Białej” sp. z o.o. </a:t>
            </a:r>
            <a:endParaRPr lang="pl-PL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20088" y="6490267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8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5746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6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8136904" cy="5832648"/>
          </a:xfrm>
          <a:ln>
            <a:noFill/>
          </a:ln>
        </p:spPr>
        <p:txBody>
          <a:bodyPr>
            <a:noAutofit/>
          </a:bodyPr>
          <a:lstStyle/>
          <a:p>
            <a:r>
              <a:rPr lang="pl-P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Wydatkowanie środków na inwestycje lata </a:t>
            </a:r>
            <a:endParaRPr lang="pl-PL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endParaRPr lang="pl-PL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endParaRPr lang="pl-PL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2193" y="2204864"/>
            <a:ext cx="7059613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788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628800"/>
            <a:ext cx="8136904" cy="4203829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Wartość inwestycji i montaż finansowy</a:t>
            </a:r>
          </a:p>
          <a:p>
            <a:pPr marL="68580" indent="0">
              <a:buNone/>
            </a:pPr>
            <a:endParaRPr lang="pl-PL" sz="1800" b="1" u="sng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28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Wartość projektu: ok. 160 mln PLN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tym: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Dofinansowanie ze środków UE: ok. 95 mln PLN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VAT: ok. 30 mln PLN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Wkład własny: ok. 35 mln PLN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w tym kredyt bankowy 28 mln PLN</a:t>
            </a:r>
          </a:p>
          <a:p>
            <a:pPr marL="68580" indent="0" algn="ctr">
              <a:buNone/>
            </a:pPr>
            <a:endParaRPr lang="pl-PL" sz="1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234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556792"/>
            <a:ext cx="8136904" cy="4275837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Szczegóły realizacji projektu „Uporządkowanie gospodarki …”</a:t>
            </a:r>
            <a:b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l-PL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 Gminie Ryglice</a:t>
            </a: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32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6340" y="260648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8028" y="4149080"/>
            <a:ext cx="2808312" cy="1361839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6176" y="4365104"/>
            <a:ext cx="2537823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0475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556792"/>
            <a:ext cx="8136904" cy="453650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Wykonane  w gminie Ryglice w ramach I etapu (lata 2010 – 2013):</a:t>
            </a:r>
          </a:p>
          <a:p>
            <a:pPr marL="68580" indent="0" algn="ctr">
              <a:buNone/>
            </a:pP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Sieć kanalizacyjna – 51 km</a:t>
            </a:r>
          </a:p>
          <a:p>
            <a:pPr marL="68580" indent="0" algn="just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Sieć wodociągowa – 17,8 km</a:t>
            </a:r>
          </a:p>
          <a:p>
            <a:pPr marL="68580" indent="0" algn="just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Pompownie ścieków – 24 szt.</a:t>
            </a:r>
          </a:p>
          <a:p>
            <a:pPr marL="68580" indent="0" algn="just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Pompownie wody i hydrofornie – 3 szt.</a:t>
            </a: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Zbiorniki na wodę – 2x250 m </a:t>
            </a:r>
            <a:r>
              <a:rPr lang="pl-PL" sz="2800" b="1" baseline="30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</a:t>
            </a:r>
            <a:endParaRPr lang="pl-PL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Likwidacja oczyszczalni ścieków – 2 szt.</a:t>
            </a: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356715" y="6480175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8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734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372060"/>
            <a:ext cx="8136904" cy="4824536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 etap projektu</a:t>
            </a:r>
            <a:r>
              <a:rPr lang="pl-PL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</a:p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realizacja 2014 – 2015 rok</a:t>
            </a: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3400995"/>
              </p:ext>
            </p:extLst>
          </p:nvPr>
        </p:nvGraphicFramePr>
        <p:xfrm>
          <a:off x="1439652" y="2780927"/>
          <a:ext cx="6264696" cy="31195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67804"/>
                <a:gridCol w="1972656"/>
              </a:tblGrid>
              <a:tr h="413008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Gmina 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Kanalizacja [km]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Wodociąg [km]</a:t>
                      </a:r>
                      <a:endParaRPr lang="pl-PL" sz="2000" dirty="0"/>
                    </a:p>
                  </a:txBody>
                  <a:tcPr/>
                </a:tc>
              </a:tr>
              <a:tr h="50137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/>
                        </a:rPr>
                        <a:t>Tuchów</a:t>
                      </a:r>
                      <a:endParaRPr lang="pl-PL" sz="20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19,8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4,4</a:t>
                      </a:r>
                      <a:endParaRPr lang="pl-PL" sz="2000" b="1" dirty="0"/>
                    </a:p>
                  </a:txBody>
                  <a:tcPr/>
                </a:tc>
              </a:tr>
              <a:tr h="50137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/>
                        </a:rPr>
                        <a:t>Ryglice</a:t>
                      </a:r>
                      <a:endParaRPr lang="pl-PL" sz="20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19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14,1</a:t>
                      </a:r>
                      <a:endParaRPr lang="pl-PL" sz="2000" b="1" dirty="0"/>
                    </a:p>
                  </a:txBody>
                  <a:tcPr/>
                </a:tc>
              </a:tr>
              <a:tr h="50137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/>
                        </a:rPr>
                        <a:t>Rzepiennik</a:t>
                      </a:r>
                      <a:r>
                        <a:rPr lang="pl-PL" sz="2000" b="1" baseline="0" dirty="0" smtClean="0">
                          <a:effectLst/>
                        </a:rPr>
                        <a:t> Strzyżewski</a:t>
                      </a:r>
                      <a:endParaRPr lang="pl-PL" sz="20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17,9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11,5</a:t>
                      </a:r>
                      <a:endParaRPr lang="pl-PL" sz="2000" b="1" dirty="0"/>
                    </a:p>
                  </a:txBody>
                  <a:tcPr/>
                </a:tc>
              </a:tr>
              <a:tr h="501370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/>
                        </a:rPr>
                        <a:t>Ciężkowice</a:t>
                      </a:r>
                      <a:endParaRPr lang="pl-PL" sz="20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9,1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10,5</a:t>
                      </a:r>
                      <a:endParaRPr lang="pl-PL" sz="2000" b="1" dirty="0"/>
                    </a:p>
                  </a:txBody>
                  <a:tcPr/>
                </a:tc>
              </a:tr>
              <a:tr h="501370"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effectLst/>
                        </a:rPr>
                        <a:t>SUMA</a:t>
                      </a:r>
                      <a:endParaRPr lang="pl-PL" sz="2400" b="1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/>
                        <a:t>65,8 km</a:t>
                      </a:r>
                      <a:endParaRPr lang="pl-PL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/>
                        <a:t>40,5 km</a:t>
                      </a:r>
                      <a:endParaRPr lang="pl-PL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13000" y="6508374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9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552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23528" y="1058866"/>
            <a:ext cx="8136904" cy="453650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Szczegóły realizacji II etapu w gminie Ryglice.</a:t>
            </a: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55185213"/>
              </p:ext>
            </p:extLst>
          </p:nvPr>
        </p:nvGraphicFramePr>
        <p:xfrm>
          <a:off x="827584" y="2132856"/>
          <a:ext cx="7272807" cy="4265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4269"/>
                <a:gridCol w="2424269"/>
                <a:gridCol w="2424269"/>
              </a:tblGrid>
              <a:tr h="24458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Nazwa zadania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Kanalizacja [km]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 smtClean="0"/>
                        <a:t>Wodociąg [km]</a:t>
                      </a:r>
                      <a:endParaRPr lang="pl-PL" sz="1600" dirty="0"/>
                    </a:p>
                  </a:txBody>
                  <a:tcPr/>
                </a:tc>
              </a:tr>
              <a:tr h="691518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Budowa kanalizacji sanitarnej</a:t>
                      </a:r>
                      <a:r>
                        <a:rPr lang="pl-PL" sz="1100" baseline="0" dirty="0" smtClean="0"/>
                        <a:t> </a:t>
                      </a:r>
                      <a:br>
                        <a:rPr lang="pl-PL" sz="1100" baseline="0" dirty="0" smtClean="0"/>
                      </a:br>
                      <a:r>
                        <a:rPr lang="pl-PL" sz="1100" baseline="0" dirty="0" smtClean="0"/>
                        <a:t>w </a:t>
                      </a:r>
                      <a:r>
                        <a:rPr lang="pl-PL" sz="1100" baseline="0" dirty="0" err="1" smtClean="0"/>
                        <a:t>msc</a:t>
                      </a:r>
                      <a:r>
                        <a:rPr lang="pl-PL" sz="1100" baseline="0" dirty="0" smtClean="0"/>
                        <a:t>. </a:t>
                      </a:r>
                      <a:r>
                        <a:rPr lang="pl-PL" sz="1100" baseline="0" dirty="0" err="1" smtClean="0"/>
                        <a:t>Joniny</a:t>
                      </a:r>
                      <a:r>
                        <a:rPr lang="pl-PL" sz="1100" baseline="0" dirty="0" smtClean="0"/>
                        <a:t> i Kowalowa, gm. Ryglice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6,7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100" dirty="0"/>
                    </a:p>
                  </a:txBody>
                  <a:tcPr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Budowa kanalizacji sanitarnej </a:t>
                      </a:r>
                      <a:br>
                        <a:rPr lang="pl-PL" sz="1100" dirty="0" smtClean="0"/>
                      </a:br>
                      <a:r>
                        <a:rPr lang="pl-PL" sz="1100" dirty="0" smtClean="0"/>
                        <a:t>w </a:t>
                      </a:r>
                      <a:r>
                        <a:rPr lang="pl-PL" sz="1100" dirty="0" err="1" smtClean="0"/>
                        <a:t>msc</a:t>
                      </a:r>
                      <a:r>
                        <a:rPr lang="pl-PL" sz="1100" dirty="0" smtClean="0"/>
                        <a:t>. Zalasowa wraz z likwidacją oczyszczalni ścieków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2,3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100" dirty="0"/>
                    </a:p>
                  </a:txBody>
                  <a:tcPr/>
                </a:tc>
              </a:tr>
              <a:tr h="456306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Budowa kanalizacji sanitarnej </a:t>
                      </a:r>
                      <a:br>
                        <a:rPr lang="pl-PL" sz="1100" dirty="0" smtClean="0"/>
                      </a:br>
                      <a:r>
                        <a:rPr lang="pl-PL" sz="1100" dirty="0" smtClean="0"/>
                        <a:t>w miejscowości Lubcza,</a:t>
                      </a:r>
                      <a:r>
                        <a:rPr lang="pl-PL" sz="1100" baseline="0" dirty="0" smtClean="0"/>
                        <a:t> gm. Ryglice</a:t>
                      </a:r>
                      <a:r>
                        <a:rPr lang="pl-PL" sz="1100" dirty="0" smtClean="0"/>
                        <a:t> 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10</a:t>
                      </a:r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1100" dirty="0"/>
                    </a:p>
                  </a:txBody>
                  <a:tcPr/>
                </a:tc>
              </a:tr>
              <a:tr h="456306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Odcinek do centrum Lubczy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7,8</a:t>
                      </a:r>
                      <a:endParaRPr lang="pl-PL" sz="2800" dirty="0"/>
                    </a:p>
                  </a:txBody>
                  <a:tcPr/>
                </a:tc>
              </a:tr>
              <a:tr h="456306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Odcinek Ryglice centrum do granicy z Joninami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2,9</a:t>
                      </a:r>
                      <a:endParaRPr lang="pl-PL" sz="2800" dirty="0"/>
                    </a:p>
                  </a:txBody>
                  <a:tcPr/>
                </a:tc>
              </a:tr>
              <a:tr h="456306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Ryglice centrum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3,4</a:t>
                      </a:r>
                      <a:endParaRPr lang="pl-PL" sz="2800" dirty="0"/>
                    </a:p>
                  </a:txBody>
                  <a:tcPr/>
                </a:tc>
              </a:tr>
              <a:tr h="456306"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/>
                        <a:t>SUMA</a:t>
                      </a:r>
                      <a:endParaRPr lang="pl-P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/>
                        <a:t>19 km</a:t>
                      </a:r>
                      <a:endParaRPr lang="pl-PL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800" b="1" dirty="0" smtClean="0"/>
                        <a:t>14,1 km</a:t>
                      </a:r>
                      <a:endParaRPr lang="pl-PL" sz="2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13000" y="6490267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8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259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>
          <a:xfrm>
            <a:off x="395536" y="1556792"/>
            <a:ext cx="8136904" cy="4536504"/>
          </a:xfrm>
        </p:spPr>
        <p:txBody>
          <a:bodyPr>
            <a:noAutofit/>
          </a:bodyPr>
          <a:lstStyle/>
          <a:p>
            <a:pPr marL="68580" indent="0" algn="ctr">
              <a:buNone/>
            </a:pPr>
            <a:r>
              <a:rPr lang="pl-PL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Udział finansowy i rzeczowy gmin w projekcie.</a:t>
            </a:r>
          </a:p>
          <a:p>
            <a:pPr marL="68580" indent="0" algn="ctr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buFontTx/>
              <a:buChar char="-"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just">
              <a:buNone/>
            </a:pPr>
            <a:endParaRPr lang="pl-PL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68580" indent="0" algn="ctr">
              <a:buNone/>
            </a:pPr>
            <a:endParaRPr lang="pl-PL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3090514"/>
              </p:ext>
            </p:extLst>
          </p:nvPr>
        </p:nvGraphicFramePr>
        <p:xfrm>
          <a:off x="1619672" y="2852936"/>
          <a:ext cx="6048672" cy="2849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1984672"/>
              </a:tblGrid>
              <a:tr h="436944"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Gmina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Kwota </a:t>
                      </a:r>
                      <a:endParaRPr lang="pl-P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 smtClean="0"/>
                        <a:t>%</a:t>
                      </a:r>
                      <a:endParaRPr lang="pl-PL" sz="2000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Tuchów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36 160 821,74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30,76</a:t>
                      </a:r>
                      <a:endParaRPr lang="pl-PL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Rzepiennik Strzyżewski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23 618 962,40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20,09</a:t>
                      </a:r>
                      <a:endParaRPr lang="pl-PL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Ryglice</a:t>
                      </a:r>
                      <a:endParaRPr lang="pl-P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36 740 543,13</a:t>
                      </a:r>
                      <a:endParaRPr lang="pl-P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31,25</a:t>
                      </a:r>
                      <a:endParaRPr lang="pl-PL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Ciężkowice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21 055 419,60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17,91</a:t>
                      </a:r>
                      <a:endParaRPr lang="pl-PL" dirty="0"/>
                    </a:p>
                  </a:txBody>
                  <a:tcPr/>
                </a:tc>
              </a:tr>
              <a:tr h="443013"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RAZEM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117 575 746,86</a:t>
                      </a:r>
                      <a:endParaRPr lang="pl-PL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/>
                        <a:t>100,00</a:t>
                      </a:r>
                      <a:endParaRPr lang="pl-PL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413001" y="6480175"/>
            <a:ext cx="6731000" cy="3095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r">
              <a:lnSpc>
                <a:spcPct val="96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Dla </a:t>
            </a:r>
            <a:r>
              <a:rPr lang="pl-PL" sz="1500" i="1" dirty="0" smtClean="0">
                <a:solidFill>
                  <a:srgbClr val="FFFFFF"/>
                </a:solidFill>
                <a:latin typeface="Myriad Pro" pitchFamily="32" charset="0"/>
              </a:rPr>
              <a:t>rozwoju infrastruktury </a:t>
            </a:r>
            <a:r>
              <a:rPr lang="pl-PL" sz="1500" i="1" dirty="0">
                <a:solidFill>
                  <a:srgbClr val="FFFFFF"/>
                </a:solidFill>
                <a:latin typeface="Myriad Pro" pitchFamily="32" charset="0"/>
              </a:rPr>
              <a:t>i środowiska </a:t>
            </a:r>
          </a:p>
        </p:txBody>
      </p:sp>
      <p:pic>
        <p:nvPicPr>
          <p:cNvPr id="8" name="Picture 2" descr="C:\Users\User\Desktop\Promocja\LOGA\dorzecze bialej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5469"/>
            <a:ext cx="2695296" cy="8182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2542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Overr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Niestandardowy 3">
    <a:dk1>
      <a:sysClr val="windowText" lastClr="000000"/>
    </a:dk1>
    <a:lt1>
      <a:sysClr val="window" lastClr="FFFFFF"/>
    </a:lt1>
    <a:dk2>
      <a:srgbClr val="3E3D2D"/>
    </a:dk2>
    <a:lt2>
      <a:srgbClr val="EAFFB5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  <a:fontScheme name="Austin">
    <a:maj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Austin">
    <a:fillStyleLst>
      <a:solidFill>
        <a:schemeClr val="phClr"/>
      </a:solidFill>
      <a:gradFill rotWithShape="1">
        <a:gsLst>
          <a:gs pos="0">
            <a:schemeClr val="phClr">
              <a:tint val="20000"/>
              <a:satMod val="180000"/>
              <a:lumMod val="98000"/>
            </a:schemeClr>
          </a:gs>
          <a:gs pos="40000">
            <a:schemeClr val="phClr">
              <a:tint val="30000"/>
              <a:satMod val="260000"/>
              <a:lumMod val="84000"/>
            </a:schemeClr>
          </a:gs>
          <a:gs pos="100000">
            <a:schemeClr val="phClr">
              <a:tint val="100000"/>
              <a:satMod val="110000"/>
              <a:lumMod val="100000"/>
            </a:schemeClr>
          </a:gs>
        </a:gsLst>
        <a:lin ang="5040000" scaled="1"/>
      </a:gradFill>
      <a:gradFill rotWithShape="1">
        <a:gsLst>
          <a:gs pos="0">
            <a:schemeClr val="phClr"/>
          </a:gs>
          <a:gs pos="100000">
            <a:schemeClr val="phClr">
              <a:shade val="75000"/>
              <a:satMod val="120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a:effectStyle>
      <a:effectStyle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phClr">
              <a:shade val="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94000"/>
              <a:satMod val="114000"/>
              <a:lumMod val="96000"/>
            </a:schemeClr>
          </a:gs>
          <a:gs pos="62000">
            <a:schemeClr val="phClr">
              <a:tint val="92000"/>
              <a:shade val="66000"/>
              <a:satMod val="110000"/>
              <a:lumMod val="80000"/>
            </a:schemeClr>
          </a:gs>
          <a:gs pos="100000">
            <a:schemeClr val="phClr">
              <a:tint val="89000"/>
              <a:shade val="62000"/>
              <a:satMod val="110000"/>
              <a:lumMod val="72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tint val="80000"/>
              <a:shade val="58000"/>
            </a:schemeClr>
            <a:schemeClr val="phClr">
              <a:tint val="73000"/>
              <a:shade val="68000"/>
              <a:satMod val="150000"/>
            </a:schemeClr>
          </a:duotone>
        </a:blip>
        <a:tile tx="0" ty="0" sx="100000" sy="10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Niestandardowy 3">
    <a:dk1>
      <a:sysClr val="windowText" lastClr="000000"/>
    </a:dk1>
    <a:lt1>
      <a:sysClr val="window" lastClr="FFFFFF"/>
    </a:lt1>
    <a:dk2>
      <a:srgbClr val="3E3D2D"/>
    </a:dk2>
    <a:lt2>
      <a:srgbClr val="EAFFB5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  <a:fontScheme name="Austin">
    <a:maj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Austin">
    <a:fillStyleLst>
      <a:solidFill>
        <a:schemeClr val="phClr"/>
      </a:solidFill>
      <a:gradFill rotWithShape="1">
        <a:gsLst>
          <a:gs pos="0">
            <a:schemeClr val="phClr">
              <a:tint val="20000"/>
              <a:satMod val="180000"/>
              <a:lumMod val="98000"/>
            </a:schemeClr>
          </a:gs>
          <a:gs pos="40000">
            <a:schemeClr val="phClr">
              <a:tint val="30000"/>
              <a:satMod val="260000"/>
              <a:lumMod val="84000"/>
            </a:schemeClr>
          </a:gs>
          <a:gs pos="100000">
            <a:schemeClr val="phClr">
              <a:tint val="100000"/>
              <a:satMod val="110000"/>
              <a:lumMod val="100000"/>
            </a:schemeClr>
          </a:gs>
        </a:gsLst>
        <a:lin ang="5040000" scaled="1"/>
      </a:gradFill>
      <a:gradFill rotWithShape="1">
        <a:gsLst>
          <a:gs pos="0">
            <a:schemeClr val="phClr"/>
          </a:gs>
          <a:gs pos="100000">
            <a:schemeClr val="phClr">
              <a:shade val="75000"/>
              <a:satMod val="120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a:effectStyle>
      <a:effectStyle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phClr">
              <a:shade val="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94000"/>
              <a:satMod val="114000"/>
              <a:lumMod val="96000"/>
            </a:schemeClr>
          </a:gs>
          <a:gs pos="62000">
            <a:schemeClr val="phClr">
              <a:tint val="92000"/>
              <a:shade val="66000"/>
              <a:satMod val="110000"/>
              <a:lumMod val="80000"/>
            </a:schemeClr>
          </a:gs>
          <a:gs pos="100000">
            <a:schemeClr val="phClr">
              <a:tint val="89000"/>
              <a:shade val="62000"/>
              <a:satMod val="110000"/>
              <a:lumMod val="72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tint val="80000"/>
              <a:shade val="58000"/>
            </a:schemeClr>
            <a:schemeClr val="phClr">
              <a:tint val="73000"/>
              <a:shade val="68000"/>
              <a:satMod val="150000"/>
            </a:schemeClr>
          </a:duotone>
        </a:blip>
        <a:tile tx="0" ty="0" sx="100000" sy="100000" flip="none" algn="tl"/>
      </a:blipFill>
    </a:bgFillStyleLst>
  </a:fmtScheme>
</a:themeOverride>
</file>

<file path=ppt/theme/themeOverride3.xml><?xml version="1.0" encoding="utf-8"?>
<a:themeOverride xmlns:a="http://schemas.openxmlformats.org/drawingml/2006/main">
  <a:clrScheme name="Niestandardowy 3">
    <a:dk1>
      <a:sysClr val="windowText" lastClr="000000"/>
    </a:dk1>
    <a:lt1>
      <a:sysClr val="window" lastClr="FFFFFF"/>
    </a:lt1>
    <a:dk2>
      <a:srgbClr val="3E3D2D"/>
    </a:dk2>
    <a:lt2>
      <a:srgbClr val="EAFFB5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  <a:fontScheme name="Austin">
    <a:maj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Austin">
    <a:fillStyleLst>
      <a:solidFill>
        <a:schemeClr val="phClr"/>
      </a:solidFill>
      <a:gradFill rotWithShape="1">
        <a:gsLst>
          <a:gs pos="0">
            <a:schemeClr val="phClr">
              <a:tint val="20000"/>
              <a:satMod val="180000"/>
              <a:lumMod val="98000"/>
            </a:schemeClr>
          </a:gs>
          <a:gs pos="40000">
            <a:schemeClr val="phClr">
              <a:tint val="30000"/>
              <a:satMod val="260000"/>
              <a:lumMod val="84000"/>
            </a:schemeClr>
          </a:gs>
          <a:gs pos="100000">
            <a:schemeClr val="phClr">
              <a:tint val="100000"/>
              <a:satMod val="110000"/>
              <a:lumMod val="100000"/>
            </a:schemeClr>
          </a:gs>
        </a:gsLst>
        <a:lin ang="5040000" scaled="1"/>
      </a:gradFill>
      <a:gradFill rotWithShape="1">
        <a:gsLst>
          <a:gs pos="0">
            <a:schemeClr val="phClr"/>
          </a:gs>
          <a:gs pos="100000">
            <a:schemeClr val="phClr">
              <a:shade val="75000"/>
              <a:satMod val="120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a:effectStyle>
      <a:effectStyle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phClr">
              <a:shade val="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94000"/>
              <a:satMod val="114000"/>
              <a:lumMod val="96000"/>
            </a:schemeClr>
          </a:gs>
          <a:gs pos="62000">
            <a:schemeClr val="phClr">
              <a:tint val="92000"/>
              <a:shade val="66000"/>
              <a:satMod val="110000"/>
              <a:lumMod val="80000"/>
            </a:schemeClr>
          </a:gs>
          <a:gs pos="100000">
            <a:schemeClr val="phClr">
              <a:tint val="89000"/>
              <a:shade val="62000"/>
              <a:satMod val="110000"/>
              <a:lumMod val="72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tint val="80000"/>
              <a:shade val="58000"/>
            </a:schemeClr>
            <a:schemeClr val="phClr">
              <a:tint val="73000"/>
              <a:shade val="68000"/>
              <a:satMod val="15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</TotalTime>
  <Words>575</Words>
  <Application>Microsoft Office PowerPoint</Application>
  <PresentationFormat>Pokaz na ekranie (4:3)</PresentationFormat>
  <Paragraphs>238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User</dc:creator>
  <cp:lastModifiedBy>User1</cp:lastModifiedBy>
  <cp:revision>167</cp:revision>
  <cp:lastPrinted>2014-04-08T12:04:54Z</cp:lastPrinted>
  <dcterms:created xsi:type="dcterms:W3CDTF">2013-10-29T06:27:42Z</dcterms:created>
  <dcterms:modified xsi:type="dcterms:W3CDTF">2015-06-29T12:31:32Z</dcterms:modified>
</cp:coreProperties>
</file>