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4" r:id="rId3"/>
    <p:sldId id="295" r:id="rId4"/>
    <p:sldId id="289" r:id="rId5"/>
    <p:sldId id="291" r:id="rId6"/>
    <p:sldId id="292" r:id="rId7"/>
    <p:sldId id="290" r:id="rId8"/>
    <p:sldId id="296" r:id="rId9"/>
    <p:sldId id="293" r:id="rId10"/>
  </p:sldIdLst>
  <p:sldSz cx="9144000" cy="6858000" type="screen4x3"/>
  <p:notesSz cx="7099300" cy="102346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008000"/>
    <a:srgbClr val="CC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4" cy="511731"/>
          </a:xfrm>
          <a:prstGeom prst="rect">
            <a:avLst/>
          </a:prstGeom>
        </p:spPr>
        <p:txBody>
          <a:bodyPr vert="horz" lIns="94960" tIns="47480" rIns="94960" bIns="4748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4" cy="511731"/>
          </a:xfrm>
          <a:prstGeom prst="rect">
            <a:avLst/>
          </a:prstGeom>
        </p:spPr>
        <p:txBody>
          <a:bodyPr vert="horz" lIns="94960" tIns="47480" rIns="94960" bIns="47480" rtlCol="0"/>
          <a:lstStyle>
            <a:lvl1pPr algn="r">
              <a:defRPr sz="1200"/>
            </a:lvl1pPr>
          </a:lstStyle>
          <a:p>
            <a:fld id="{2F45DDA8-07E9-4178-B5EE-FEBB52EA5EC8}" type="datetimeFigureOut">
              <a:rPr lang="pl-PL" smtClean="0"/>
              <a:pPr/>
              <a:t>2015-06-02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4" cy="511731"/>
          </a:xfrm>
          <a:prstGeom prst="rect">
            <a:avLst/>
          </a:prstGeom>
        </p:spPr>
        <p:txBody>
          <a:bodyPr vert="horz" lIns="94960" tIns="47480" rIns="94960" bIns="4748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4" cy="511731"/>
          </a:xfrm>
          <a:prstGeom prst="rect">
            <a:avLst/>
          </a:prstGeom>
        </p:spPr>
        <p:txBody>
          <a:bodyPr vert="horz" lIns="94960" tIns="47480" rIns="94960" bIns="47480" rtlCol="0" anchor="b"/>
          <a:lstStyle>
            <a:lvl1pPr algn="r">
              <a:defRPr sz="1200"/>
            </a:lvl1pPr>
          </a:lstStyle>
          <a:p>
            <a:fld id="{1C3C52F8-491C-4A4F-9634-CD7E1D8F4B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336972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4" cy="511731"/>
          </a:xfrm>
          <a:prstGeom prst="rect">
            <a:avLst/>
          </a:prstGeom>
        </p:spPr>
        <p:txBody>
          <a:bodyPr vert="horz" lIns="94960" tIns="47480" rIns="94960" bIns="4748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4" cy="511731"/>
          </a:xfrm>
          <a:prstGeom prst="rect">
            <a:avLst/>
          </a:prstGeom>
        </p:spPr>
        <p:txBody>
          <a:bodyPr vert="horz" lIns="94960" tIns="47480" rIns="94960" bIns="47480" rtlCol="0"/>
          <a:lstStyle>
            <a:lvl1pPr algn="r">
              <a:defRPr sz="1200"/>
            </a:lvl1pPr>
          </a:lstStyle>
          <a:p>
            <a:fld id="{A7F9A328-0D6B-4B3C-A377-16817D936BB1}" type="datetimeFigureOut">
              <a:rPr lang="pl-PL" smtClean="0"/>
              <a:pPr/>
              <a:t>2015-06-02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960" tIns="47480" rIns="94960" bIns="4748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709931" y="4861441"/>
            <a:ext cx="5679440" cy="4605576"/>
          </a:xfrm>
          <a:prstGeom prst="rect">
            <a:avLst/>
          </a:prstGeom>
        </p:spPr>
        <p:txBody>
          <a:bodyPr vert="horz" lIns="94960" tIns="47480" rIns="94960" bIns="4748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4" cy="511731"/>
          </a:xfrm>
          <a:prstGeom prst="rect">
            <a:avLst/>
          </a:prstGeom>
        </p:spPr>
        <p:txBody>
          <a:bodyPr vert="horz" lIns="94960" tIns="47480" rIns="94960" bIns="4748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4" cy="511731"/>
          </a:xfrm>
          <a:prstGeom prst="rect">
            <a:avLst/>
          </a:prstGeom>
        </p:spPr>
        <p:txBody>
          <a:bodyPr vert="horz" lIns="94960" tIns="47480" rIns="94960" bIns="47480" rtlCol="0" anchor="b"/>
          <a:lstStyle>
            <a:lvl1pPr algn="r">
              <a:defRPr sz="1200"/>
            </a:lvl1pPr>
          </a:lstStyle>
          <a:p>
            <a:fld id="{3FCCBD19-035F-45D7-A877-103B3A163F0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998799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pl-PL" dirty="0"/>
          </a:p>
        </p:txBody>
      </p:sp>
      <p:pic>
        <p:nvPicPr>
          <p:cNvPr id="8" name="Obraz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89772" y="5733256"/>
            <a:ext cx="4054228" cy="1031617"/>
          </a:xfrm>
          <a:prstGeom prst="rect">
            <a:avLst/>
          </a:prstGeom>
        </p:spPr>
      </p:pic>
      <p:sp>
        <p:nvSpPr>
          <p:cNvPr id="9" name="Symbol zastępczy stopki 4"/>
          <p:cNvSpPr txBox="1">
            <a:spLocks/>
          </p:cNvSpPr>
          <p:nvPr userDrawn="1"/>
        </p:nvSpPr>
        <p:spPr>
          <a:xfrm>
            <a:off x="1085120" y="337558"/>
            <a:ext cx="5616624" cy="494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pl-PL" sz="2400" b="1" dirty="0" smtClean="0">
                <a:solidFill>
                  <a:srgbClr val="92D050"/>
                </a:solidFill>
              </a:rPr>
              <a:t>Partycypacja – zróbmy kolejny krok!</a:t>
            </a:r>
            <a:endParaRPr lang="pl-PL" sz="2400" dirty="0">
              <a:solidFill>
                <a:srgbClr val="92D050"/>
              </a:solidFill>
            </a:endParaRPr>
          </a:p>
        </p:txBody>
      </p:sp>
      <p:pic>
        <p:nvPicPr>
          <p:cNvPr id="10" name="Obraz 9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04248" y="188640"/>
            <a:ext cx="1947663" cy="792088"/>
          </a:xfrm>
          <a:prstGeom prst="rect">
            <a:avLst/>
          </a:prstGeom>
        </p:spPr>
      </p:pic>
      <p:sp>
        <p:nvSpPr>
          <p:cNvPr id="11" name="pole tekstowe 10"/>
          <p:cNvSpPr txBox="1"/>
          <p:nvPr userDrawn="1"/>
        </p:nvSpPr>
        <p:spPr>
          <a:xfrm>
            <a:off x="204260" y="5963949"/>
            <a:ext cx="51125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800" b="1" dirty="0" smtClean="0">
                <a:solidFill>
                  <a:schemeClr val="accent1">
                    <a:lumMod val="75000"/>
                  </a:schemeClr>
                </a:solidFill>
              </a:rPr>
              <a:t>Projekt realizowany w ramach programu Obywatele dla Demokracji, finansowanego z Funduszy EOG.</a:t>
            </a:r>
            <a:endParaRPr lang="pl-PL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pl-PL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8259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5B09-8C09-4BD4-BBE5-7428337BD9F9}" type="datetimeFigureOut">
              <a:rPr lang="pl-PL" smtClean="0"/>
              <a:pPr/>
              <a:t>2015-06-02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DAC7-D81C-45C7-8E07-377C3EAA6C6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914885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5B09-8C09-4BD4-BBE5-7428337BD9F9}" type="datetimeFigureOut">
              <a:rPr lang="pl-PL" smtClean="0"/>
              <a:pPr/>
              <a:t>2015-06-02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DAC7-D81C-45C7-8E07-377C3EAA6C6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833370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22311" y="836712"/>
            <a:ext cx="8229600" cy="720080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2311" y="1650709"/>
            <a:ext cx="8229600" cy="434407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pic>
        <p:nvPicPr>
          <p:cNvPr id="7" name="Obraz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80112" y="6021288"/>
            <a:ext cx="2922270" cy="743585"/>
          </a:xfrm>
          <a:prstGeom prst="rect">
            <a:avLst/>
          </a:prstGeom>
        </p:spPr>
      </p:pic>
      <p:sp>
        <p:nvSpPr>
          <p:cNvPr id="8" name="Symbol zastępczy stopki 4"/>
          <p:cNvSpPr txBox="1">
            <a:spLocks/>
          </p:cNvSpPr>
          <p:nvPr userDrawn="1"/>
        </p:nvSpPr>
        <p:spPr>
          <a:xfrm>
            <a:off x="2823052" y="183369"/>
            <a:ext cx="4680520" cy="494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pl-PL" sz="1600" b="1" dirty="0" smtClean="0">
                <a:solidFill>
                  <a:srgbClr val="92D050"/>
                </a:solidFill>
              </a:rPr>
              <a:t>Partycypacja – zróbmy kolejny krok!</a:t>
            </a:r>
            <a:endParaRPr lang="pl-PL" sz="1600" dirty="0">
              <a:solidFill>
                <a:srgbClr val="92D050"/>
              </a:solidFill>
            </a:endParaRPr>
          </a:p>
        </p:txBody>
      </p:sp>
      <p:pic>
        <p:nvPicPr>
          <p:cNvPr id="9" name="Obraz 8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96336" y="188640"/>
            <a:ext cx="1155575" cy="488980"/>
          </a:xfrm>
          <a:prstGeom prst="rect">
            <a:avLst/>
          </a:prstGeom>
        </p:spPr>
      </p:pic>
      <p:sp>
        <p:nvSpPr>
          <p:cNvPr id="10" name="pole tekstowe 9"/>
          <p:cNvSpPr txBox="1"/>
          <p:nvPr userDrawn="1"/>
        </p:nvSpPr>
        <p:spPr>
          <a:xfrm>
            <a:off x="825348" y="6114874"/>
            <a:ext cx="51125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400" b="1" dirty="0" smtClean="0">
                <a:solidFill>
                  <a:schemeClr val="accent1">
                    <a:lumMod val="75000"/>
                  </a:schemeClr>
                </a:solidFill>
              </a:rPr>
              <a:t>Projekt realizowany w ramach programu Obywatele dla Demokracji, finansowanego z Funduszy EOG.</a:t>
            </a:r>
            <a:endParaRPr lang="pl-PL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pl-PL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193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5B09-8C09-4BD4-BBE5-7428337BD9F9}" type="datetimeFigureOut">
              <a:rPr lang="pl-PL" smtClean="0"/>
              <a:pPr/>
              <a:t>2015-06-02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DAC7-D81C-45C7-8E07-377C3EAA6C6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937983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DAC7-D81C-45C7-8E07-377C3EAA6C6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Symbol zastępczy stopki 4"/>
          <p:cNvSpPr txBox="1">
            <a:spLocks/>
          </p:cNvSpPr>
          <p:nvPr userDrawn="1"/>
        </p:nvSpPr>
        <p:spPr>
          <a:xfrm>
            <a:off x="467544" y="6093296"/>
            <a:ext cx="4824536" cy="6281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b="1" dirty="0" smtClean="0"/>
              <a:t>Projekt realizowany w ramach programu Obywatele dla Demokracji, finansowanego z Funduszy EOG.</a:t>
            </a:r>
            <a:endParaRPr lang="pl-PL" dirty="0"/>
          </a:p>
        </p:txBody>
      </p:sp>
      <p:pic>
        <p:nvPicPr>
          <p:cNvPr id="9" name="Obraz 8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80112" y="6021288"/>
            <a:ext cx="2922270" cy="743585"/>
          </a:xfrm>
          <a:prstGeom prst="rect">
            <a:avLst/>
          </a:prstGeom>
        </p:spPr>
      </p:pic>
      <p:sp>
        <p:nvSpPr>
          <p:cNvPr id="10" name="Symbol zastępczy stopki 4"/>
          <p:cNvSpPr txBox="1">
            <a:spLocks/>
          </p:cNvSpPr>
          <p:nvPr userDrawn="1"/>
        </p:nvSpPr>
        <p:spPr>
          <a:xfrm>
            <a:off x="2823052" y="183369"/>
            <a:ext cx="4680520" cy="494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pl-PL" sz="1600" b="1" dirty="0" smtClean="0">
                <a:solidFill>
                  <a:srgbClr val="92D050"/>
                </a:solidFill>
              </a:rPr>
              <a:t>Partycypacja – zróbmy kolejny krok!</a:t>
            </a:r>
            <a:endParaRPr lang="pl-PL" sz="1600" dirty="0">
              <a:solidFill>
                <a:srgbClr val="92D050"/>
              </a:solidFill>
            </a:endParaRPr>
          </a:p>
        </p:txBody>
      </p:sp>
      <p:pic>
        <p:nvPicPr>
          <p:cNvPr id="11" name="Obraz 10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96336" y="188640"/>
            <a:ext cx="1155575" cy="488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92814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5B09-8C09-4BD4-BBE5-7428337BD9F9}" type="datetimeFigureOut">
              <a:rPr lang="pl-PL" smtClean="0"/>
              <a:pPr/>
              <a:t>2015-06-02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DAC7-D81C-45C7-8E07-377C3EAA6C6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647343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5B09-8C09-4BD4-BBE5-7428337BD9F9}" type="datetimeFigureOut">
              <a:rPr lang="pl-PL" smtClean="0"/>
              <a:pPr/>
              <a:t>2015-06-02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DAC7-D81C-45C7-8E07-377C3EAA6C6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137557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5B09-8C09-4BD4-BBE5-7428337BD9F9}" type="datetimeFigureOut">
              <a:rPr lang="pl-PL" smtClean="0"/>
              <a:pPr/>
              <a:t>2015-06-02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DAC7-D81C-45C7-8E07-377C3EAA6C6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987656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5B09-8C09-4BD4-BBE5-7428337BD9F9}" type="datetimeFigureOut">
              <a:rPr lang="pl-PL" smtClean="0"/>
              <a:pPr/>
              <a:t>2015-06-02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DAC7-D81C-45C7-8E07-377C3EAA6C6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597750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5B09-8C09-4BD4-BBE5-7428337BD9F9}" type="datetimeFigureOut">
              <a:rPr lang="pl-PL" smtClean="0"/>
              <a:pPr/>
              <a:t>2015-06-02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DAC7-D81C-45C7-8E07-377C3EAA6C6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163007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85B09-8C09-4BD4-BBE5-7428337BD9F9}" type="datetimeFigureOut">
              <a:rPr lang="pl-PL" smtClean="0"/>
              <a:pPr/>
              <a:t>2015-06-02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FDAC7-D81C-45C7-8E07-377C3EAA6C6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9853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spoldecydujemy.pl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spoldecydujemy.pl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941649"/>
          </a:xfrm>
        </p:spPr>
        <p:txBody>
          <a:bodyPr>
            <a:normAutofit/>
          </a:bodyPr>
          <a:lstStyle/>
          <a:p>
            <a:r>
              <a:rPr lang="pl-PL" sz="6000" dirty="0" smtClean="0"/>
              <a:t>Budżet obywatelski</a:t>
            </a:r>
            <a:br>
              <a:rPr lang="pl-PL" sz="6000" dirty="0" smtClean="0"/>
            </a:br>
            <a:r>
              <a:rPr lang="pl-PL" sz="6000" dirty="0" smtClean="0"/>
              <a:t>w Gminie Ryglice</a:t>
            </a:r>
            <a:endParaRPr lang="pl-PL" sz="6000" dirty="0"/>
          </a:p>
        </p:txBody>
      </p:sp>
      <p:sp>
        <p:nvSpPr>
          <p:cNvPr id="7" name="Podtytuł 6"/>
          <p:cNvSpPr>
            <a:spLocks noGrp="1"/>
          </p:cNvSpPr>
          <p:nvPr>
            <p:ph type="subTitle" idx="1"/>
          </p:nvPr>
        </p:nvSpPr>
        <p:spPr>
          <a:xfrm>
            <a:off x="1371600" y="4643446"/>
            <a:ext cx="6343672" cy="995354"/>
          </a:xfrm>
        </p:spPr>
        <p:txBody>
          <a:bodyPr>
            <a:normAutofit/>
          </a:bodyPr>
          <a:lstStyle/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xmlns="" val="37969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Główne zasady 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Suma budżetu obywatelskiego:		  350 tyś zł</a:t>
            </a:r>
          </a:p>
          <a:p>
            <a:r>
              <a:rPr lang="pl-PL" dirty="0" smtClean="0"/>
              <a:t>Wartość projektu do: 			</a:t>
            </a:r>
            <a:r>
              <a:rPr lang="pl-PL" dirty="0" smtClean="0"/>
              <a:t>    10 -  </a:t>
            </a:r>
            <a:r>
              <a:rPr lang="pl-PL" dirty="0" smtClean="0"/>
              <a:t>100 tyś zł</a:t>
            </a:r>
          </a:p>
          <a:p>
            <a:r>
              <a:rPr lang="pl-PL" dirty="0" smtClean="0"/>
              <a:t>Kto może zgłaszać:  zameldowany w gminie </a:t>
            </a:r>
          </a:p>
          <a:p>
            <a:pPr>
              <a:buNone/>
            </a:pPr>
            <a:r>
              <a:rPr lang="pl-PL" dirty="0" smtClean="0"/>
              <a:t>                                       mieszkaniec, który ukończył 16 lat </a:t>
            </a:r>
          </a:p>
          <a:p>
            <a:r>
              <a:rPr lang="pl-PL" dirty="0" smtClean="0"/>
              <a:t>Temat projektów :   każda inicjatywa lokalna, ale: 	a)  zgodna z prawem</a:t>
            </a:r>
          </a:p>
          <a:p>
            <a:pPr>
              <a:buNone/>
            </a:pPr>
            <a:r>
              <a:rPr lang="pl-PL" dirty="0" smtClean="0"/>
              <a:t>		b)  zgodna z kompetencjami gminy</a:t>
            </a:r>
          </a:p>
          <a:p>
            <a:pPr>
              <a:buNone/>
            </a:pPr>
            <a:endParaRPr lang="pl-PL" dirty="0" smtClean="0"/>
          </a:p>
          <a:p>
            <a:endParaRPr lang="pl-PL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Zgłaszanie projektów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Zgłoszenie dokonujemy na formularzu dostępnym na stronie gminy oraz stronie </a:t>
            </a:r>
            <a:r>
              <a:rPr lang="pl-PL" dirty="0" err="1" smtClean="0"/>
              <a:t>www.wspoldecydujemy.pl</a:t>
            </a:r>
            <a:r>
              <a:rPr lang="pl-PL" dirty="0" smtClean="0"/>
              <a:t> </a:t>
            </a:r>
          </a:p>
          <a:p>
            <a:r>
              <a:rPr lang="pl-PL" dirty="0" smtClean="0"/>
              <a:t>Podpisy poparcia dla projektu jako załącznik </a:t>
            </a:r>
            <a:r>
              <a:rPr lang="pl-PL" b="1" dirty="0" smtClean="0"/>
              <a:t>min.: 30 </a:t>
            </a:r>
          </a:p>
          <a:p>
            <a:r>
              <a:rPr lang="pl-PL" b="1" dirty="0" smtClean="0"/>
              <a:t>Termin: do 04.09.2015r. </a:t>
            </a:r>
          </a:p>
          <a:p>
            <a:r>
              <a:rPr lang="pl-PL" dirty="0" smtClean="0"/>
              <a:t>Realizacja: do grudnia 2016r. </a:t>
            </a:r>
          </a:p>
          <a:p>
            <a:r>
              <a:rPr lang="pl-PL" dirty="0" smtClean="0"/>
              <a:t>W razie wątpliwości można konsultować się z urzędem miejskim – informacji udziela</a:t>
            </a:r>
          </a:p>
          <a:p>
            <a:pPr>
              <a:buNone/>
            </a:pPr>
            <a:r>
              <a:rPr lang="pl-PL" dirty="0" smtClean="0"/>
              <a:t>    Pan Seweryn Gutkowski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Najważniejsze zasady: weryfikacja projektów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 smtClean="0"/>
              <a:t>Weryfikacji formalnej projektów dokonują wyznaczeni urzędnicy gminni pod kątem:</a:t>
            </a:r>
          </a:p>
          <a:p>
            <a:pPr marL="400050" lvl="1" indent="0">
              <a:buNone/>
            </a:pPr>
            <a:r>
              <a:rPr lang="pl-PL" dirty="0"/>
              <a:t>a) zgodności z prawem w szczególności: </a:t>
            </a:r>
            <a:r>
              <a:rPr lang="pl-PL" dirty="0" smtClean="0"/>
              <a:t>czy jest legalny, czy </a:t>
            </a:r>
            <a:r>
              <a:rPr lang="pl-PL" dirty="0"/>
              <a:t>mieści się w zadaniach własnych gminy, czy jest zgodny z obowiązującą Strategią Miasta i planem zagospodarowania przestrzennego</a:t>
            </a:r>
            <a:r>
              <a:rPr lang="pl-PL" dirty="0" smtClean="0"/>
              <a:t>, W Z</a:t>
            </a:r>
            <a:endParaRPr lang="pl-PL" dirty="0"/>
          </a:p>
          <a:p>
            <a:pPr marL="400050" lvl="1" indent="0">
              <a:buNone/>
            </a:pPr>
            <a:r>
              <a:rPr lang="pl-PL" dirty="0"/>
              <a:t>b) obiektywnej możliwości realizacji w szczególności pod względem zrealizowania zadania w danym roku budżetowym, </a:t>
            </a:r>
          </a:p>
          <a:p>
            <a:pPr marL="400050" lvl="1" indent="0">
              <a:buNone/>
            </a:pPr>
            <a:r>
              <a:rPr lang="pl-PL" dirty="0"/>
              <a:t>c) realistyczności zaproponowanego budżetu projektu.</a:t>
            </a:r>
          </a:p>
          <a:p>
            <a:pPr marL="400050" lvl="1" indent="0">
              <a:buNone/>
            </a:pPr>
            <a:r>
              <a:rPr lang="pl-PL" dirty="0"/>
              <a:t>d) w przypadku projektów inwestycyjnych: możliwości zabezpieczenia w kolejnych budżetach </a:t>
            </a:r>
            <a:r>
              <a:rPr lang="pl-PL" dirty="0" smtClean="0"/>
              <a:t>gminy </a:t>
            </a:r>
            <a:r>
              <a:rPr lang="pl-PL" dirty="0"/>
              <a:t>środków na pokrycie ewentualnych kosztów dalszej eksploatacji / utrzymania inwestycji.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9255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Skład Zespołu Koordynacyjnego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2311" y="1650709"/>
            <a:ext cx="8229600" cy="4226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a) mieszkańcy miasta  wybrani w wyniku losowania  -  3, którzy zgłaszają się sami. </a:t>
            </a:r>
          </a:p>
          <a:p>
            <a:pPr marL="0" indent="0">
              <a:buNone/>
            </a:pPr>
            <a:r>
              <a:rPr lang="pl-PL" dirty="0" smtClean="0"/>
              <a:t>b</a:t>
            </a:r>
            <a:r>
              <a:rPr lang="pl-PL" dirty="0"/>
              <a:t>) radni – w liczbie </a:t>
            </a:r>
            <a:r>
              <a:rPr lang="pl-PL" dirty="0" smtClean="0"/>
              <a:t>2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c) pracownicy Urzędu </a:t>
            </a:r>
            <a:r>
              <a:rPr lang="pl-PL" dirty="0" smtClean="0"/>
              <a:t>Miejskiego – </a:t>
            </a:r>
            <a:r>
              <a:rPr lang="pl-PL" dirty="0"/>
              <a:t>w liczbie 2.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 algn="ctr">
              <a:buNone/>
            </a:pPr>
            <a:r>
              <a:rPr lang="pl-PL" u="sng" dirty="0" smtClean="0"/>
              <a:t>ZGŁOSZENIA DO ZESPOŁU DO 10.06 do godz. 16:00</a:t>
            </a:r>
          </a:p>
          <a:p>
            <a:pPr marL="0" indent="0" algn="ctr">
              <a:buNone/>
            </a:pPr>
            <a:r>
              <a:rPr lang="pl-PL" u="sng" dirty="0" smtClean="0"/>
              <a:t>Ewentualne losowanie: 11.06 o godz. 9:00</a:t>
            </a:r>
          </a:p>
        </p:txBody>
      </p:sp>
    </p:spTree>
    <p:extLst>
      <p:ext uri="{BB962C8B-B14F-4D97-AF65-F5344CB8AC3E}">
        <p14:creationId xmlns:p14="http://schemas.microsoft.com/office/powerpoint/2010/main" xmlns="" val="725256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Kompetencje Zespołu Koordynacyjnego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pl-PL" dirty="0"/>
              <a:t>uczestniczy w planowaniu i prowadzeniu akcji informacyjnej dot. budżetu obywatelskiego na </a:t>
            </a:r>
            <a:r>
              <a:rPr lang="pl-PL" dirty="0" smtClean="0"/>
              <a:t>terenie Gm. Ryglice</a:t>
            </a:r>
            <a:endParaRPr lang="pl-PL" dirty="0"/>
          </a:p>
          <a:p>
            <a:pPr lvl="0"/>
            <a:r>
              <a:rPr lang="pl-PL" dirty="0"/>
              <a:t>koordynuje weryfikację formalną zgłoszonych projektów, w tym kontaktuje się z wnioskodawcami w celu umożliwienia im poprawienia projektów, tak by spełniały wymogi określone w art. 5 pkt 2 oraz zatwierdza ostateczną listę zadań, które zostaną poddane pod głosowanie mieszkańców,</a:t>
            </a:r>
          </a:p>
          <a:p>
            <a:pPr lvl="0"/>
            <a:r>
              <a:rPr lang="pl-PL" dirty="0"/>
              <a:t>uczestniczy w weryfikacji głosów mieszkańców </a:t>
            </a:r>
            <a:r>
              <a:rPr lang="pl-PL" dirty="0" smtClean="0"/>
              <a:t>oddanych poprzez </a:t>
            </a:r>
            <a:r>
              <a:rPr lang="pl-PL" dirty="0"/>
              <a:t>portal </a:t>
            </a:r>
            <a:r>
              <a:rPr lang="pl-PL" u="sng" dirty="0">
                <a:hlinkClick r:id="rId2"/>
              </a:rPr>
              <a:t>www.wspoldecydujemy.pl</a:t>
            </a:r>
            <a:r>
              <a:rPr lang="pl-PL" dirty="0"/>
              <a:t>,</a:t>
            </a:r>
          </a:p>
          <a:p>
            <a:pPr lvl="0"/>
            <a:r>
              <a:rPr lang="pl-PL" dirty="0"/>
              <a:t>uczestniczy w ewaluacji procesu wdrażania budżetu obywatelskiego i ewentualnie proponuje zmiany w przyszłorocznej procedurze.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434083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Najważniejsze zasady: głosowanie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Głosować może osoba, która:</a:t>
            </a:r>
          </a:p>
          <a:p>
            <a:pPr lvl="1"/>
            <a:r>
              <a:rPr lang="pl-PL" dirty="0" smtClean="0"/>
              <a:t>Ukończyła 16 lat,</a:t>
            </a:r>
          </a:p>
          <a:p>
            <a:pPr lvl="1"/>
            <a:r>
              <a:rPr lang="pl-PL" dirty="0" smtClean="0"/>
              <a:t>Jest zameldowana w Gminie Ryglice </a:t>
            </a:r>
          </a:p>
          <a:p>
            <a:r>
              <a:rPr lang="pl-PL" dirty="0" smtClean="0"/>
              <a:t>Głosować można jednorazowo na 1 projekt:</a:t>
            </a:r>
          </a:p>
          <a:p>
            <a:pPr lvl="1"/>
            <a:r>
              <a:rPr lang="pl-PL" dirty="0" smtClean="0"/>
              <a:t>Przez Internet na stronie portalu </a:t>
            </a:r>
            <a:r>
              <a:rPr lang="pl-PL" dirty="0" smtClean="0">
                <a:hlinkClick r:id="rId2"/>
              </a:rPr>
              <a:t>www.wspoldecydujemy.pl</a:t>
            </a:r>
            <a:endParaRPr lang="pl-PL" dirty="0" smtClean="0"/>
          </a:p>
          <a:p>
            <a:pPr lvl="1">
              <a:buNone/>
            </a:pPr>
            <a:r>
              <a:rPr lang="pl-PL" dirty="0" smtClean="0"/>
              <a:t> -  </a:t>
            </a:r>
            <a:r>
              <a:rPr lang="pl-PL" dirty="0" smtClean="0">
                <a:solidFill>
                  <a:srgbClr val="FF0000"/>
                </a:solidFill>
              </a:rPr>
              <a:t>Termin:  11.10.2015 !!!!</a:t>
            </a:r>
          </a:p>
          <a:p>
            <a:r>
              <a:rPr lang="pl-PL" dirty="0" smtClean="0"/>
              <a:t>Poprawność głosów jest weryfikowana dwuetapowo:</a:t>
            </a:r>
          </a:p>
          <a:p>
            <a:pPr lvl="1"/>
            <a:r>
              <a:rPr lang="pl-PL" dirty="0" smtClean="0"/>
              <a:t>Integralność numeru PESEL w momencie głosowania;</a:t>
            </a:r>
          </a:p>
          <a:p>
            <a:pPr lvl="1"/>
            <a:r>
              <a:rPr lang="pl-PL" dirty="0" smtClean="0"/>
              <a:t>Sprawdzenie, czy podane </a:t>
            </a:r>
            <a:r>
              <a:rPr lang="pl-PL" dirty="0" err="1" smtClean="0"/>
              <a:t>PESELe</a:t>
            </a:r>
            <a:r>
              <a:rPr lang="pl-PL" dirty="0" smtClean="0"/>
              <a:t> należą do osób zameldowanych w Gminie oraz czy się nie powtarzają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93657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Harmonogram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Czerwiec –Lipiec:  spotkania informacyjne, promocja konsultacje, warsztaty, doradztwo indywidualne</a:t>
            </a:r>
          </a:p>
          <a:p>
            <a:r>
              <a:rPr lang="pl-PL" dirty="0" smtClean="0"/>
              <a:t>31.07. </a:t>
            </a:r>
            <a:r>
              <a:rPr lang="pl-PL" dirty="0" smtClean="0"/>
              <a:t>- 04.09 </a:t>
            </a:r>
            <a:r>
              <a:rPr lang="pl-PL" dirty="0" smtClean="0"/>
              <a:t>– składanie wniosków</a:t>
            </a:r>
          </a:p>
          <a:p>
            <a:r>
              <a:rPr lang="pl-PL" dirty="0" smtClean="0"/>
              <a:t>do 15.09 – weryfikacja formalna</a:t>
            </a:r>
          </a:p>
          <a:p>
            <a:r>
              <a:rPr lang="pl-PL" dirty="0" smtClean="0"/>
              <a:t>15.09 – publikacja projektów</a:t>
            </a:r>
          </a:p>
          <a:p>
            <a:r>
              <a:rPr lang="pl-PL" dirty="0" smtClean="0"/>
              <a:t>15.09. – 11.10.  - głosowanie</a:t>
            </a:r>
          </a:p>
          <a:p>
            <a:r>
              <a:rPr lang="pl-PL" dirty="0" smtClean="0"/>
              <a:t>12.10.  - ogłoszenie zwycięskich wniosków </a:t>
            </a: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Kontakt w sprawie budżetu obywatelskiego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UM Ryglice:</a:t>
            </a:r>
          </a:p>
          <a:p>
            <a:r>
              <a:rPr lang="pl-PL" dirty="0" smtClean="0"/>
              <a:t>Seweryn Gutkowski  Sekretarz Gminy </a:t>
            </a:r>
          </a:p>
          <a:p>
            <a:pPr>
              <a:buNone/>
            </a:pPr>
            <a:r>
              <a:rPr lang="pl-PL" dirty="0" smtClean="0"/>
              <a:t>     tel. 14 6443 612, </a:t>
            </a:r>
            <a:r>
              <a:rPr lang="pl-PL" dirty="0" err="1" smtClean="0"/>
              <a:t>gmina@ryglice.pl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xmlns="" val="401872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7688</TotalTime>
  <Words>424</Words>
  <Application>Microsoft Office PowerPoint</Application>
  <PresentationFormat>Pokaz na ekranie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Motyw pakietu Office</vt:lpstr>
      <vt:lpstr>Budżet obywatelski w Gminie Ryglice</vt:lpstr>
      <vt:lpstr>Główne zasady  </vt:lpstr>
      <vt:lpstr>Zgłaszanie projektów</vt:lpstr>
      <vt:lpstr>Najważniejsze zasady: weryfikacja projektów</vt:lpstr>
      <vt:lpstr>Skład Zespołu Koordynacyjnego</vt:lpstr>
      <vt:lpstr>Kompetencje Zespołu Koordynacyjnego</vt:lpstr>
      <vt:lpstr>Najważniejsze zasady: głosowanie</vt:lpstr>
      <vt:lpstr>Harmonogram</vt:lpstr>
      <vt:lpstr>Kontakt w sprawie budżetu obywatelskiego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Anka</dc:creator>
  <cp:lastModifiedBy>seweryn gutkowski</cp:lastModifiedBy>
  <cp:revision>71</cp:revision>
  <cp:lastPrinted>2015-02-03T21:37:38Z</cp:lastPrinted>
  <dcterms:created xsi:type="dcterms:W3CDTF">2015-02-03T12:24:47Z</dcterms:created>
  <dcterms:modified xsi:type="dcterms:W3CDTF">2015-06-02T14:43:12Z</dcterms:modified>
</cp:coreProperties>
</file>