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9" r:id="rId4"/>
    <p:sldId id="260" r:id="rId5"/>
    <p:sldId id="257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79" r:id="rId24"/>
    <p:sldId id="280" r:id="rId25"/>
    <p:sldId id="286" r:id="rId26"/>
    <p:sldId id="281" r:id="rId27"/>
    <p:sldId id="282" r:id="rId28"/>
    <p:sldId id="283" r:id="rId29"/>
    <p:sldId id="284" r:id="rId30"/>
    <p:sldId id="285" r:id="rId31"/>
  </p:sldIdLst>
  <p:sldSz cx="9144000" cy="6858000" type="screen4x3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3" d="100"/>
          <a:sy n="103" d="100"/>
        </p:scale>
        <p:origin x="-204" y="-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l-PL" smtClean="0"/>
              <a:t>Kliknij, aby edytować styl wzorca podtytułu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60975E-2176-45B2-89DE-7E97CD75ECAF}" type="datetimeFigureOut">
              <a:rPr lang="pl-PL" smtClean="0"/>
              <a:pPr/>
              <a:t>2015-10-23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A8EA5B-733B-44A7-9D0A-D55D2793B52C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xmlns="" val="273029813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60975E-2176-45B2-89DE-7E97CD75ECAF}" type="datetimeFigureOut">
              <a:rPr lang="pl-PL" smtClean="0"/>
              <a:pPr/>
              <a:t>2015-10-23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A8EA5B-733B-44A7-9D0A-D55D2793B52C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xmlns="" val="829963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60975E-2176-45B2-89DE-7E97CD75ECAF}" type="datetimeFigureOut">
              <a:rPr lang="pl-PL" smtClean="0"/>
              <a:pPr/>
              <a:t>2015-10-23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A8EA5B-733B-44A7-9D0A-D55D2793B52C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xmlns="" val="24818883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60975E-2176-45B2-89DE-7E97CD75ECAF}" type="datetimeFigureOut">
              <a:rPr lang="pl-PL" smtClean="0"/>
              <a:pPr/>
              <a:t>2015-10-23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A8EA5B-733B-44A7-9D0A-D55D2793B52C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xmlns="" val="21861405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60975E-2176-45B2-89DE-7E97CD75ECAF}" type="datetimeFigureOut">
              <a:rPr lang="pl-PL" smtClean="0"/>
              <a:pPr/>
              <a:t>2015-10-23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A8EA5B-733B-44A7-9D0A-D55D2793B52C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xmlns="" val="6978882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60975E-2176-45B2-89DE-7E97CD75ECAF}" type="datetimeFigureOut">
              <a:rPr lang="pl-PL" smtClean="0"/>
              <a:pPr/>
              <a:t>2015-10-23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A8EA5B-733B-44A7-9D0A-D55D2793B52C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xmlns="" val="36259780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60975E-2176-45B2-89DE-7E97CD75ECAF}" type="datetimeFigureOut">
              <a:rPr lang="pl-PL" smtClean="0"/>
              <a:pPr/>
              <a:t>2015-10-23</a:t>
            </a:fld>
            <a:endParaRPr lang="pl-PL"/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A8EA5B-733B-44A7-9D0A-D55D2793B52C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xmlns="" val="106113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60975E-2176-45B2-89DE-7E97CD75ECAF}" type="datetimeFigureOut">
              <a:rPr lang="pl-PL" smtClean="0"/>
              <a:pPr/>
              <a:t>2015-10-23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A8EA5B-733B-44A7-9D0A-D55D2793B52C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xmlns="" val="6329172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60975E-2176-45B2-89DE-7E97CD75ECAF}" type="datetimeFigureOut">
              <a:rPr lang="pl-PL" smtClean="0"/>
              <a:pPr/>
              <a:t>2015-10-23</a:t>
            </a:fld>
            <a:endParaRPr lang="pl-PL"/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A8EA5B-733B-44A7-9D0A-D55D2793B52C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xmlns="" val="1521791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60975E-2176-45B2-89DE-7E97CD75ECAF}" type="datetimeFigureOut">
              <a:rPr lang="pl-PL" smtClean="0"/>
              <a:pPr/>
              <a:t>2015-10-23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A8EA5B-733B-44A7-9D0A-D55D2793B52C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xmlns="" val="33296541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60975E-2176-45B2-89DE-7E97CD75ECAF}" type="datetimeFigureOut">
              <a:rPr lang="pl-PL" smtClean="0"/>
              <a:pPr/>
              <a:t>2015-10-23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A8EA5B-733B-44A7-9D0A-D55D2793B52C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xmlns="" val="41994726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60975E-2176-45B2-89DE-7E97CD75ECAF}" type="datetimeFigureOut">
              <a:rPr lang="pl-PL" smtClean="0"/>
              <a:pPr/>
              <a:t>2015-10-23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DA8EA5B-733B-44A7-9D0A-D55D2793B52C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xmlns="" val="31147411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1043608" y="2181225"/>
            <a:ext cx="7772400" cy="1470025"/>
          </a:xfrm>
        </p:spPr>
        <p:txBody>
          <a:bodyPr>
            <a:noAutofit/>
          </a:bodyPr>
          <a:lstStyle/>
          <a:p>
            <a:pPr algn="r"/>
            <a:r>
              <a:rPr lang="pl-PL" sz="3200" b="1" dirty="0" smtClean="0">
                <a:solidFill>
                  <a:schemeClr val="bg1">
                    <a:lumMod val="50000"/>
                  </a:schemeClr>
                </a:solidFill>
              </a:rPr>
              <a:t>Program Rozwoju Obszarów Wiejskich</a:t>
            </a:r>
            <a:br>
              <a:rPr lang="pl-PL" sz="3200" b="1" dirty="0" smtClean="0">
                <a:solidFill>
                  <a:schemeClr val="bg1">
                    <a:lumMod val="50000"/>
                  </a:schemeClr>
                </a:solidFill>
              </a:rPr>
            </a:br>
            <a:r>
              <a:rPr lang="pl-PL" sz="3200" b="1" dirty="0" smtClean="0">
                <a:solidFill>
                  <a:schemeClr val="bg1">
                    <a:lumMod val="50000"/>
                  </a:schemeClr>
                </a:solidFill>
              </a:rPr>
              <a:t>na lata 2014-2020</a:t>
            </a:r>
            <a:r>
              <a:rPr lang="pl-PL" sz="3200" b="1" dirty="0" smtClean="0">
                <a:solidFill>
                  <a:schemeClr val="bg1"/>
                </a:solidFill>
              </a:rPr>
              <a:t/>
            </a:r>
            <a:br>
              <a:rPr lang="pl-PL" sz="3200" b="1" dirty="0" smtClean="0">
                <a:solidFill>
                  <a:schemeClr val="bg1"/>
                </a:solidFill>
              </a:rPr>
            </a:br>
            <a:endParaRPr lang="pl-PL" sz="3200" b="1" dirty="0">
              <a:solidFill>
                <a:schemeClr val="bg1"/>
              </a:solidFill>
            </a:endParaRPr>
          </a:p>
        </p:txBody>
      </p:sp>
      <p:pic>
        <p:nvPicPr>
          <p:cNvPr id="5" name="Obraz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36512" y="0"/>
            <a:ext cx="1985166" cy="6885384"/>
          </a:xfrm>
          <a:prstGeom prst="rect">
            <a:avLst/>
          </a:prstGeom>
        </p:spPr>
      </p:pic>
      <p:pic>
        <p:nvPicPr>
          <p:cNvPr id="1029" name="Picture 5" descr="http://www.psr.tuchow.pl/stuff/02_leader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668344" y="5445224"/>
            <a:ext cx="1080000" cy="10717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Prostokąt 5"/>
          <p:cNvSpPr/>
          <p:nvPr/>
        </p:nvSpPr>
        <p:spPr>
          <a:xfrm>
            <a:off x="3004108" y="5432794"/>
            <a:ext cx="4572000" cy="1015663"/>
          </a:xfrm>
          <a:prstGeom prst="rect">
            <a:avLst/>
          </a:prstGeom>
        </p:spPr>
        <p:txBody>
          <a:bodyPr>
            <a:spAutoFit/>
          </a:bodyPr>
          <a:lstStyle/>
          <a:p>
            <a:pPr algn="r"/>
            <a:r>
              <a:rPr lang="pl-PL" sz="16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Działanie M19</a:t>
            </a:r>
          </a:p>
          <a:p>
            <a:pPr algn="r"/>
            <a:r>
              <a:rPr lang="pl-PL" sz="16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Wsparcie dla rozwoju lokalnego</a:t>
            </a:r>
          </a:p>
          <a:p>
            <a:pPr algn="r"/>
            <a:r>
              <a:rPr lang="pl-PL" sz="16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w ramach inicjatywy </a:t>
            </a:r>
            <a:r>
              <a:rPr lang="pl-PL" sz="1600" b="1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LEADER</a:t>
            </a:r>
          </a:p>
          <a:p>
            <a:pPr algn="r"/>
            <a:r>
              <a:rPr lang="pl-PL" sz="12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(RLKS - rozwój lokalny kierowany przez społeczność)</a:t>
            </a:r>
            <a:endParaRPr lang="pl-PL" sz="16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pic>
        <p:nvPicPr>
          <p:cNvPr id="7" name="Obraz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696624" y="188640"/>
            <a:ext cx="2051720" cy="12249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4132970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2069301" y="1413547"/>
            <a:ext cx="6692280" cy="3887661"/>
          </a:xfrm>
        </p:spPr>
        <p:txBody>
          <a:bodyPr>
            <a:noAutofit/>
          </a:bodyPr>
          <a:lstStyle/>
          <a:p>
            <a:pPr algn="l"/>
            <a:r>
              <a:rPr lang="pl-PL" sz="2400" b="1" u="sng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Beneficjenci</a:t>
            </a:r>
            <a:br>
              <a:rPr lang="pl-PL" sz="2400" b="1" u="sng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</a:br>
            <a:r>
              <a:rPr lang="pl-PL" sz="24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• </a:t>
            </a:r>
            <a:r>
              <a:rPr lang="pl-PL" sz="24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Osoby fizyczne.</a:t>
            </a:r>
            <a:br>
              <a:rPr lang="pl-PL" sz="24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</a:br>
            <a:r>
              <a:rPr lang="pl-PL" sz="24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• </a:t>
            </a:r>
            <a:r>
              <a:rPr lang="pl-PL" sz="24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Osoby prawne, w tym m.in. kółka rolnicze, JST </a:t>
            </a:r>
            <a:br>
              <a:rPr lang="pl-PL" sz="24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</a:br>
            <a:r>
              <a:rPr lang="pl-PL" sz="24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z wyłączeniem województw, ich związki bądź ich jednostki organizacyjne, organizacje pozarządowe, spółdzielnie, kościoły, związki wyznaniowe.</a:t>
            </a:r>
            <a:br>
              <a:rPr lang="pl-PL" sz="24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</a:br>
            <a:r>
              <a:rPr lang="pl-PL" sz="24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• </a:t>
            </a:r>
            <a:r>
              <a:rPr lang="pl-PL" sz="24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Jednostki organizacyjne nieposiadające osobowości prawnej, którym ustawy przyznają zdolność prawną.</a:t>
            </a:r>
            <a:endParaRPr lang="pl-PL" sz="24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pic>
        <p:nvPicPr>
          <p:cNvPr id="5" name="Obraz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36512" y="0"/>
            <a:ext cx="1985166" cy="6885384"/>
          </a:xfrm>
          <a:prstGeom prst="rect">
            <a:avLst/>
          </a:prstGeom>
        </p:spPr>
      </p:pic>
      <p:pic>
        <p:nvPicPr>
          <p:cNvPr id="1029" name="Picture 5" descr="http://www.psr.tuchow.pl/stuff/02_leader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668344" y="5445224"/>
            <a:ext cx="1080000" cy="10717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Prostokąt 5"/>
          <p:cNvSpPr/>
          <p:nvPr/>
        </p:nvSpPr>
        <p:spPr>
          <a:xfrm>
            <a:off x="3004108" y="5432794"/>
            <a:ext cx="4572000" cy="1015663"/>
          </a:xfrm>
          <a:prstGeom prst="rect">
            <a:avLst/>
          </a:prstGeom>
        </p:spPr>
        <p:txBody>
          <a:bodyPr>
            <a:spAutoFit/>
          </a:bodyPr>
          <a:lstStyle/>
          <a:p>
            <a:pPr algn="r"/>
            <a:r>
              <a:rPr lang="pl-PL" sz="16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Działanie M19</a:t>
            </a:r>
          </a:p>
          <a:p>
            <a:pPr algn="r"/>
            <a:r>
              <a:rPr lang="pl-PL" sz="16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Wsparcie dla rozwoju lokalnego</a:t>
            </a:r>
          </a:p>
          <a:p>
            <a:pPr algn="r"/>
            <a:r>
              <a:rPr lang="pl-PL" sz="16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w ramach inicjatywy </a:t>
            </a:r>
            <a:r>
              <a:rPr lang="pl-PL" sz="1600" b="1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LEADER</a:t>
            </a:r>
          </a:p>
          <a:p>
            <a:pPr algn="r"/>
            <a:r>
              <a:rPr lang="pl-PL" sz="12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(RLKS - rozwój lokalny kierowany przez społeczność)</a:t>
            </a:r>
            <a:endParaRPr lang="pl-PL" sz="16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pic>
        <p:nvPicPr>
          <p:cNvPr id="7" name="Obraz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696624" y="188640"/>
            <a:ext cx="2051720" cy="12249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8781949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2069301" y="1413547"/>
            <a:ext cx="6692280" cy="3887661"/>
          </a:xfrm>
        </p:spPr>
        <p:txBody>
          <a:bodyPr>
            <a:noAutofit/>
          </a:bodyPr>
          <a:lstStyle/>
          <a:p>
            <a:pPr algn="l"/>
            <a:r>
              <a:rPr lang="pl-PL" sz="24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W przypadku operacji mających na celu </a:t>
            </a:r>
            <a:r>
              <a:rPr lang="pl-PL" sz="2400" u="sng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rozpoczęcie lub rozwój działalności pozarolniczej</a:t>
            </a:r>
            <a:r>
              <a:rPr lang="pl-PL" sz="24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pomoc może być przyznana:</a:t>
            </a:r>
            <a:br>
              <a:rPr lang="pl-PL" sz="24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</a:br>
            <a:r>
              <a:rPr lang="pl-PL" sz="24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/>
            </a:r>
            <a:br>
              <a:rPr lang="pl-PL" sz="24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</a:br>
            <a:r>
              <a:rPr lang="pl-PL" sz="24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a) osobom fizycznym ubezpieczonym na podstawie przepisów o ubezpieczeniu społecznym rolników </a:t>
            </a:r>
            <a:br>
              <a:rPr lang="pl-PL" sz="24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</a:br>
            <a:r>
              <a:rPr lang="pl-PL" sz="24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w niepełnym zakresie, którzy obok rolniczej prowadzą działalność pozarolniczą,</a:t>
            </a:r>
            <a:br>
              <a:rPr lang="pl-PL" sz="24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</a:br>
            <a:r>
              <a:rPr lang="pl-PL" sz="24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/>
            </a:r>
            <a:br>
              <a:rPr lang="pl-PL" sz="24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</a:br>
            <a:r>
              <a:rPr lang="pl-PL" sz="24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b)osobom prowadzącym działalność gospodarczą,</a:t>
            </a:r>
            <a:br>
              <a:rPr lang="pl-PL" sz="24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</a:br>
            <a:endParaRPr lang="pl-PL" sz="24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pic>
        <p:nvPicPr>
          <p:cNvPr id="5" name="Obraz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36512" y="0"/>
            <a:ext cx="1985166" cy="6885384"/>
          </a:xfrm>
          <a:prstGeom prst="rect">
            <a:avLst/>
          </a:prstGeom>
        </p:spPr>
      </p:pic>
      <p:pic>
        <p:nvPicPr>
          <p:cNvPr id="1029" name="Picture 5" descr="http://www.psr.tuchow.pl/stuff/02_leader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668344" y="5445224"/>
            <a:ext cx="1080000" cy="10717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Prostokąt 5"/>
          <p:cNvSpPr/>
          <p:nvPr/>
        </p:nvSpPr>
        <p:spPr>
          <a:xfrm>
            <a:off x="3004108" y="5432794"/>
            <a:ext cx="4572000" cy="1015663"/>
          </a:xfrm>
          <a:prstGeom prst="rect">
            <a:avLst/>
          </a:prstGeom>
        </p:spPr>
        <p:txBody>
          <a:bodyPr>
            <a:spAutoFit/>
          </a:bodyPr>
          <a:lstStyle/>
          <a:p>
            <a:pPr algn="r"/>
            <a:r>
              <a:rPr lang="pl-PL" sz="16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Działanie M19</a:t>
            </a:r>
          </a:p>
          <a:p>
            <a:pPr algn="r"/>
            <a:r>
              <a:rPr lang="pl-PL" sz="16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Wsparcie dla rozwoju lokalnego</a:t>
            </a:r>
          </a:p>
          <a:p>
            <a:pPr algn="r"/>
            <a:r>
              <a:rPr lang="pl-PL" sz="16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w ramach inicjatywy </a:t>
            </a:r>
            <a:r>
              <a:rPr lang="pl-PL" sz="1600" b="1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LEADER</a:t>
            </a:r>
          </a:p>
          <a:p>
            <a:pPr algn="r"/>
            <a:r>
              <a:rPr lang="pl-PL" sz="12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(RLKS - rozwój lokalny kierowany przez społeczność)</a:t>
            </a:r>
            <a:endParaRPr lang="pl-PL" sz="16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pic>
        <p:nvPicPr>
          <p:cNvPr id="7" name="Obraz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696624" y="188640"/>
            <a:ext cx="2051720" cy="12249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7910852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2069301" y="1413547"/>
            <a:ext cx="6692280" cy="3887661"/>
          </a:xfrm>
        </p:spPr>
        <p:txBody>
          <a:bodyPr>
            <a:noAutofit/>
          </a:bodyPr>
          <a:lstStyle/>
          <a:p>
            <a:pPr algn="l"/>
            <a:r>
              <a:rPr lang="pl-PL" sz="24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c)osobom nieubezpieczonym na podstawie przepisów o ubezpieczeniu społecznym rolników deklarującym podjęcie działalności pozarolniczej,</a:t>
            </a:r>
            <a:br>
              <a:rPr lang="pl-PL" sz="24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</a:br>
            <a:r>
              <a:rPr lang="pl-PL" sz="24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/>
            </a:r>
            <a:br>
              <a:rPr lang="pl-PL" sz="24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</a:br>
            <a:r>
              <a:rPr lang="pl-PL" sz="24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- wykonującym lub deklarującym działalność gospodarczą w formie mikro lub małego przedsiębiorstwa.</a:t>
            </a:r>
            <a:endParaRPr lang="pl-PL" sz="24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pic>
        <p:nvPicPr>
          <p:cNvPr id="5" name="Obraz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36512" y="0"/>
            <a:ext cx="1985166" cy="6885384"/>
          </a:xfrm>
          <a:prstGeom prst="rect">
            <a:avLst/>
          </a:prstGeom>
        </p:spPr>
      </p:pic>
      <p:pic>
        <p:nvPicPr>
          <p:cNvPr id="1029" name="Picture 5" descr="http://www.psr.tuchow.pl/stuff/02_leader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668344" y="5445224"/>
            <a:ext cx="1080000" cy="10717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Prostokąt 5"/>
          <p:cNvSpPr/>
          <p:nvPr/>
        </p:nvSpPr>
        <p:spPr>
          <a:xfrm>
            <a:off x="3004108" y="5432794"/>
            <a:ext cx="4572000" cy="1015663"/>
          </a:xfrm>
          <a:prstGeom prst="rect">
            <a:avLst/>
          </a:prstGeom>
        </p:spPr>
        <p:txBody>
          <a:bodyPr>
            <a:spAutoFit/>
          </a:bodyPr>
          <a:lstStyle/>
          <a:p>
            <a:pPr algn="r"/>
            <a:r>
              <a:rPr lang="pl-PL" sz="16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Działanie M19</a:t>
            </a:r>
          </a:p>
          <a:p>
            <a:pPr algn="r"/>
            <a:r>
              <a:rPr lang="pl-PL" sz="16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Wsparcie dla rozwoju lokalnego</a:t>
            </a:r>
          </a:p>
          <a:p>
            <a:pPr algn="r"/>
            <a:r>
              <a:rPr lang="pl-PL" sz="16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w ramach inicjatywy </a:t>
            </a:r>
            <a:r>
              <a:rPr lang="pl-PL" sz="1600" b="1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LEADER</a:t>
            </a:r>
          </a:p>
          <a:p>
            <a:pPr algn="r"/>
            <a:r>
              <a:rPr lang="pl-PL" sz="12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(RLKS - rozwój lokalny kierowany przez społeczność)</a:t>
            </a:r>
            <a:endParaRPr lang="pl-PL" sz="16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pic>
        <p:nvPicPr>
          <p:cNvPr id="7" name="Obraz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696624" y="188640"/>
            <a:ext cx="2051720" cy="12249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7759533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2069301" y="1413547"/>
            <a:ext cx="6692280" cy="3887661"/>
          </a:xfrm>
        </p:spPr>
        <p:txBody>
          <a:bodyPr>
            <a:noAutofit/>
          </a:bodyPr>
          <a:lstStyle/>
          <a:p>
            <a:pPr algn="l"/>
            <a:r>
              <a:rPr lang="pl-PL" sz="2400" b="1" u="sng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Koszty kwalifikowalne</a:t>
            </a:r>
            <a:br>
              <a:rPr lang="pl-PL" sz="2400" b="1" u="sng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</a:br>
            <a:r>
              <a:rPr lang="pl-PL" sz="2400" b="1" u="sng" dirty="0">
                <a:solidFill>
                  <a:schemeClr val="tx1">
                    <a:lumMod val="65000"/>
                    <a:lumOff val="35000"/>
                  </a:schemeClr>
                </a:solidFill>
              </a:rPr>
              <a:t/>
            </a:r>
            <a:br>
              <a:rPr lang="pl-PL" sz="2400" b="1" u="sng" dirty="0">
                <a:solidFill>
                  <a:schemeClr val="tx1">
                    <a:lumMod val="65000"/>
                    <a:lumOff val="35000"/>
                  </a:schemeClr>
                </a:solidFill>
              </a:rPr>
            </a:br>
            <a:r>
              <a:rPr lang="pl-PL" sz="24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Koszty kwalifikowalne obejmują koszty:</a:t>
            </a:r>
            <a:br>
              <a:rPr lang="pl-PL" sz="24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</a:br>
            <a:r>
              <a:rPr lang="pl-PL" sz="24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• zakupu dóbr i usług,</a:t>
            </a:r>
            <a:br>
              <a:rPr lang="pl-PL" sz="24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</a:br>
            <a:r>
              <a:rPr lang="pl-PL" sz="24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• wykonania robót budowlanych,</a:t>
            </a:r>
            <a:br>
              <a:rPr lang="pl-PL" sz="24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</a:br>
            <a:r>
              <a:rPr lang="pl-PL" sz="24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• organizacji i przeprowadzenia spotkania, szkolenia, wydarzenia promocyjnego itp.;</a:t>
            </a:r>
            <a:endParaRPr lang="pl-PL" sz="24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pic>
        <p:nvPicPr>
          <p:cNvPr id="5" name="Obraz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36512" y="0"/>
            <a:ext cx="1985166" cy="6885384"/>
          </a:xfrm>
          <a:prstGeom prst="rect">
            <a:avLst/>
          </a:prstGeom>
        </p:spPr>
      </p:pic>
      <p:pic>
        <p:nvPicPr>
          <p:cNvPr id="1029" name="Picture 5" descr="http://www.psr.tuchow.pl/stuff/02_leader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668344" y="5445224"/>
            <a:ext cx="1080000" cy="10717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Prostokąt 5"/>
          <p:cNvSpPr/>
          <p:nvPr/>
        </p:nvSpPr>
        <p:spPr>
          <a:xfrm>
            <a:off x="3004108" y="5432794"/>
            <a:ext cx="4572000" cy="1015663"/>
          </a:xfrm>
          <a:prstGeom prst="rect">
            <a:avLst/>
          </a:prstGeom>
        </p:spPr>
        <p:txBody>
          <a:bodyPr>
            <a:spAutoFit/>
          </a:bodyPr>
          <a:lstStyle/>
          <a:p>
            <a:pPr algn="r"/>
            <a:r>
              <a:rPr lang="pl-PL" sz="16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Działanie M19</a:t>
            </a:r>
          </a:p>
          <a:p>
            <a:pPr algn="r"/>
            <a:r>
              <a:rPr lang="pl-PL" sz="16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Wsparcie dla rozwoju lokalnego</a:t>
            </a:r>
          </a:p>
          <a:p>
            <a:pPr algn="r"/>
            <a:r>
              <a:rPr lang="pl-PL" sz="16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w ramach inicjatywy </a:t>
            </a:r>
            <a:r>
              <a:rPr lang="pl-PL" sz="1600" b="1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LEADER</a:t>
            </a:r>
          </a:p>
          <a:p>
            <a:pPr algn="r"/>
            <a:r>
              <a:rPr lang="pl-PL" sz="12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(RLKS - rozwój lokalny kierowany przez społeczność)</a:t>
            </a:r>
            <a:endParaRPr lang="pl-PL" sz="16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pic>
        <p:nvPicPr>
          <p:cNvPr id="7" name="Obraz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696624" y="188640"/>
            <a:ext cx="2051720" cy="12249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2108397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2069301" y="1413547"/>
            <a:ext cx="6692280" cy="3887661"/>
          </a:xfrm>
        </p:spPr>
        <p:txBody>
          <a:bodyPr>
            <a:noAutofit/>
          </a:bodyPr>
          <a:lstStyle/>
          <a:p>
            <a:pPr algn="l"/>
            <a:r>
              <a:rPr lang="pl-PL" sz="24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• najmu, dzierżawy lub zakupu oprogramowania, sprzętu, narzędzi, urządzeń lub maszyn, materiałów lub przedmiotów;</a:t>
            </a:r>
            <a:br>
              <a:rPr lang="pl-PL" sz="24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</a:br>
            <a:r>
              <a:rPr lang="pl-PL" sz="24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/>
            </a:r>
            <a:br>
              <a:rPr lang="pl-PL" sz="24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</a:br>
            <a:r>
              <a:rPr lang="pl-PL" sz="24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• zakupu środków transportu przy czym koszt nie może przekroczyć 30% pozostałych kosztów kwalifikowalnych operacji, pomniejszonych o koszty ogólne;</a:t>
            </a:r>
            <a:endParaRPr lang="pl-PL" sz="24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pic>
        <p:nvPicPr>
          <p:cNvPr id="5" name="Obraz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36512" y="0"/>
            <a:ext cx="1985166" cy="6885384"/>
          </a:xfrm>
          <a:prstGeom prst="rect">
            <a:avLst/>
          </a:prstGeom>
        </p:spPr>
      </p:pic>
      <p:pic>
        <p:nvPicPr>
          <p:cNvPr id="1029" name="Picture 5" descr="http://www.psr.tuchow.pl/stuff/02_leader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668344" y="5445224"/>
            <a:ext cx="1080000" cy="10717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Prostokąt 5"/>
          <p:cNvSpPr/>
          <p:nvPr/>
        </p:nvSpPr>
        <p:spPr>
          <a:xfrm>
            <a:off x="3004108" y="5432794"/>
            <a:ext cx="4572000" cy="1015663"/>
          </a:xfrm>
          <a:prstGeom prst="rect">
            <a:avLst/>
          </a:prstGeom>
        </p:spPr>
        <p:txBody>
          <a:bodyPr>
            <a:spAutoFit/>
          </a:bodyPr>
          <a:lstStyle/>
          <a:p>
            <a:pPr algn="r"/>
            <a:r>
              <a:rPr lang="pl-PL" sz="16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Działanie M19</a:t>
            </a:r>
          </a:p>
          <a:p>
            <a:pPr algn="r"/>
            <a:r>
              <a:rPr lang="pl-PL" sz="16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Wsparcie dla rozwoju lokalnego</a:t>
            </a:r>
          </a:p>
          <a:p>
            <a:pPr algn="r"/>
            <a:r>
              <a:rPr lang="pl-PL" sz="16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w ramach inicjatywy </a:t>
            </a:r>
            <a:r>
              <a:rPr lang="pl-PL" sz="1600" b="1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LEADER</a:t>
            </a:r>
          </a:p>
          <a:p>
            <a:pPr algn="r"/>
            <a:r>
              <a:rPr lang="pl-PL" sz="12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(RLKS - rozwój lokalny kierowany przez społeczność)</a:t>
            </a:r>
            <a:endParaRPr lang="pl-PL" sz="16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pic>
        <p:nvPicPr>
          <p:cNvPr id="7" name="Obraz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696624" y="188640"/>
            <a:ext cx="2051720" cy="12249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7451687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2069301" y="1413547"/>
            <a:ext cx="6692280" cy="3887661"/>
          </a:xfrm>
        </p:spPr>
        <p:txBody>
          <a:bodyPr>
            <a:noAutofit/>
          </a:bodyPr>
          <a:lstStyle/>
          <a:p>
            <a:pPr algn="l"/>
            <a:r>
              <a:rPr lang="pl-PL" sz="24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/>
            </a:r>
            <a:br>
              <a:rPr lang="pl-PL" sz="24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</a:br>
            <a:r>
              <a:rPr lang="pl-PL" sz="24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• zatrudnienia osób zaangażowanych w realizację operacji tylko w przypadku operacji o charakterze szkoleniowym, funkcjonowania nowoutworzonych sieci oraz inkubatorów przetwórstwa lokalnego;</a:t>
            </a:r>
            <a:br>
              <a:rPr lang="pl-PL" sz="24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</a:br>
            <a:r>
              <a:rPr lang="pl-PL" sz="24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/>
            </a:r>
            <a:br>
              <a:rPr lang="pl-PL" sz="24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</a:br>
            <a:r>
              <a:rPr lang="pl-PL" sz="24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• ogólne;</a:t>
            </a:r>
            <a:br>
              <a:rPr lang="pl-PL" sz="24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</a:br>
            <a:r>
              <a:rPr lang="pl-PL" sz="24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/>
            </a:r>
            <a:br>
              <a:rPr lang="pl-PL" sz="24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</a:br>
            <a:r>
              <a:rPr lang="pl-PL" sz="24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• inne koszty związane z realizacją operacji.</a:t>
            </a:r>
            <a:endParaRPr lang="pl-PL" sz="24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pic>
        <p:nvPicPr>
          <p:cNvPr id="5" name="Obraz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36512" y="0"/>
            <a:ext cx="1985166" cy="6885384"/>
          </a:xfrm>
          <a:prstGeom prst="rect">
            <a:avLst/>
          </a:prstGeom>
        </p:spPr>
      </p:pic>
      <p:pic>
        <p:nvPicPr>
          <p:cNvPr id="1029" name="Picture 5" descr="http://www.psr.tuchow.pl/stuff/02_leader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668344" y="5445224"/>
            <a:ext cx="1080000" cy="10717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Prostokąt 5"/>
          <p:cNvSpPr/>
          <p:nvPr/>
        </p:nvSpPr>
        <p:spPr>
          <a:xfrm>
            <a:off x="3004108" y="5432794"/>
            <a:ext cx="4572000" cy="1015663"/>
          </a:xfrm>
          <a:prstGeom prst="rect">
            <a:avLst/>
          </a:prstGeom>
        </p:spPr>
        <p:txBody>
          <a:bodyPr>
            <a:spAutoFit/>
          </a:bodyPr>
          <a:lstStyle/>
          <a:p>
            <a:pPr algn="r"/>
            <a:r>
              <a:rPr lang="pl-PL" sz="16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Działanie M19</a:t>
            </a:r>
          </a:p>
          <a:p>
            <a:pPr algn="r"/>
            <a:r>
              <a:rPr lang="pl-PL" sz="16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Wsparcie dla rozwoju lokalnego</a:t>
            </a:r>
          </a:p>
          <a:p>
            <a:pPr algn="r"/>
            <a:r>
              <a:rPr lang="pl-PL" sz="16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w ramach inicjatywy </a:t>
            </a:r>
            <a:r>
              <a:rPr lang="pl-PL" sz="1600" b="1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LEADER</a:t>
            </a:r>
          </a:p>
          <a:p>
            <a:pPr algn="r"/>
            <a:r>
              <a:rPr lang="pl-PL" sz="12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(RLKS - rozwój lokalny kierowany przez społeczność)</a:t>
            </a:r>
            <a:endParaRPr lang="pl-PL" sz="16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pic>
        <p:nvPicPr>
          <p:cNvPr id="7" name="Obraz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696624" y="188640"/>
            <a:ext cx="2051720" cy="12249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8806935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2069301" y="1413547"/>
            <a:ext cx="6692280" cy="3887661"/>
          </a:xfrm>
        </p:spPr>
        <p:txBody>
          <a:bodyPr>
            <a:noAutofit/>
          </a:bodyPr>
          <a:lstStyle/>
          <a:p>
            <a:r>
              <a:rPr lang="pl-PL" sz="2400" b="1" dirty="0" smtClean="0">
                <a:solidFill>
                  <a:srgbClr val="FF0000"/>
                </a:solidFill>
              </a:rPr>
              <a:t>Nie ma możliwości wsparcia zakupu używanych maszyn, urządzeń, sprzętu lub innego wyposażenia objętego operacją, za wyjątkiem zakupu eksponatów w ramach operacji dotyczących zachowania dziedzictwa.</a:t>
            </a:r>
            <a:endParaRPr lang="pl-PL" sz="2400" b="1" dirty="0">
              <a:solidFill>
                <a:srgbClr val="FF0000"/>
              </a:solidFill>
            </a:endParaRPr>
          </a:p>
        </p:txBody>
      </p:sp>
      <p:pic>
        <p:nvPicPr>
          <p:cNvPr id="5" name="Obraz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36512" y="0"/>
            <a:ext cx="1985166" cy="6885384"/>
          </a:xfrm>
          <a:prstGeom prst="rect">
            <a:avLst/>
          </a:prstGeom>
        </p:spPr>
      </p:pic>
      <p:pic>
        <p:nvPicPr>
          <p:cNvPr id="1029" name="Picture 5" descr="http://www.psr.tuchow.pl/stuff/02_leader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668344" y="5445224"/>
            <a:ext cx="1080000" cy="10717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Prostokąt 5"/>
          <p:cNvSpPr/>
          <p:nvPr/>
        </p:nvSpPr>
        <p:spPr>
          <a:xfrm>
            <a:off x="3004108" y="5432794"/>
            <a:ext cx="4572000" cy="1015663"/>
          </a:xfrm>
          <a:prstGeom prst="rect">
            <a:avLst/>
          </a:prstGeom>
        </p:spPr>
        <p:txBody>
          <a:bodyPr>
            <a:spAutoFit/>
          </a:bodyPr>
          <a:lstStyle/>
          <a:p>
            <a:pPr algn="r"/>
            <a:r>
              <a:rPr lang="pl-PL" sz="16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Działanie M19</a:t>
            </a:r>
          </a:p>
          <a:p>
            <a:pPr algn="r"/>
            <a:r>
              <a:rPr lang="pl-PL" sz="16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Wsparcie dla rozwoju lokalnego</a:t>
            </a:r>
          </a:p>
          <a:p>
            <a:pPr algn="r"/>
            <a:r>
              <a:rPr lang="pl-PL" sz="16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w ramach inicjatywy </a:t>
            </a:r>
            <a:r>
              <a:rPr lang="pl-PL" sz="1600" b="1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LEADER</a:t>
            </a:r>
          </a:p>
          <a:p>
            <a:pPr algn="r"/>
            <a:r>
              <a:rPr lang="pl-PL" sz="12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(RLKS - rozwój lokalny kierowany przez społeczność)</a:t>
            </a:r>
            <a:endParaRPr lang="pl-PL" sz="16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pic>
        <p:nvPicPr>
          <p:cNvPr id="7" name="Obraz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696624" y="188640"/>
            <a:ext cx="2051720" cy="12249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5992084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2069301" y="1413547"/>
            <a:ext cx="6692280" cy="3887661"/>
          </a:xfrm>
        </p:spPr>
        <p:txBody>
          <a:bodyPr>
            <a:noAutofit/>
          </a:bodyPr>
          <a:lstStyle/>
          <a:p>
            <a:pPr algn="l"/>
            <a:r>
              <a:rPr lang="pl-PL" sz="2400" b="1" u="sng" dirty="0">
                <a:solidFill>
                  <a:schemeClr val="tx1">
                    <a:lumMod val="65000"/>
                    <a:lumOff val="35000"/>
                  </a:schemeClr>
                </a:solidFill>
              </a:rPr>
              <a:t>Warunki kwalifikowalności </a:t>
            </a:r>
            <a:r>
              <a:rPr lang="pl-PL" sz="2400" b="1" u="sng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/>
            </a:r>
            <a:br>
              <a:rPr lang="pl-PL" sz="2400" b="1" u="sng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</a:br>
            <a:r>
              <a:rPr lang="pl-PL" sz="2400" b="1" u="sng" dirty="0">
                <a:solidFill>
                  <a:schemeClr val="tx1">
                    <a:lumMod val="65000"/>
                    <a:lumOff val="35000"/>
                  </a:schemeClr>
                </a:solidFill>
              </a:rPr>
              <a:t/>
            </a:r>
            <a:br>
              <a:rPr lang="pl-PL" sz="2400" b="1" u="sng" dirty="0">
                <a:solidFill>
                  <a:schemeClr val="tx1">
                    <a:lumMod val="65000"/>
                    <a:lumOff val="35000"/>
                  </a:schemeClr>
                </a:solidFill>
              </a:rPr>
            </a:br>
            <a:r>
              <a:rPr lang="pl-PL" sz="24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Pomoc </a:t>
            </a:r>
            <a:r>
              <a:rPr lang="pl-PL" sz="2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może być przyznana jeżeli: </a:t>
            </a:r>
            <a:r>
              <a:rPr lang="pl-PL" sz="24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/>
            </a:r>
            <a:br>
              <a:rPr lang="pl-PL" sz="24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</a:br>
            <a:r>
              <a:rPr lang="pl-PL" sz="2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/>
            </a:r>
            <a:br>
              <a:rPr lang="pl-PL" sz="2400" dirty="0">
                <a:solidFill>
                  <a:schemeClr val="tx1">
                    <a:lumMod val="65000"/>
                    <a:lumOff val="35000"/>
                  </a:schemeClr>
                </a:solidFill>
              </a:rPr>
            </a:br>
            <a:r>
              <a:rPr lang="pl-PL" sz="24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• wnioskodawca </a:t>
            </a:r>
            <a:r>
              <a:rPr lang="pl-PL" sz="2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wykaże doświadczenie lub uzasadni potencjał, lub kwalifikacje, lub prowadzi działalność odpowiednią do realizacji operacji; </a:t>
            </a:r>
            <a:r>
              <a:rPr lang="pl-PL" sz="24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/>
            </a:r>
            <a:br>
              <a:rPr lang="pl-PL" sz="24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</a:br>
            <a:r>
              <a:rPr lang="pl-PL" sz="24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/>
            </a:r>
            <a:br>
              <a:rPr lang="pl-PL" sz="24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</a:br>
            <a:r>
              <a:rPr lang="pl-PL" sz="24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• operacja </a:t>
            </a:r>
            <a:r>
              <a:rPr lang="pl-PL" sz="2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jest uzasadniona ekonomicznie, za wyjątkiem operacji: 	</a:t>
            </a:r>
          </a:p>
        </p:txBody>
      </p:sp>
      <p:pic>
        <p:nvPicPr>
          <p:cNvPr id="5" name="Obraz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36512" y="0"/>
            <a:ext cx="1985166" cy="6885384"/>
          </a:xfrm>
          <a:prstGeom prst="rect">
            <a:avLst/>
          </a:prstGeom>
        </p:spPr>
      </p:pic>
      <p:pic>
        <p:nvPicPr>
          <p:cNvPr id="1029" name="Picture 5" descr="http://www.psr.tuchow.pl/stuff/02_leader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668344" y="5445224"/>
            <a:ext cx="1080000" cy="10717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Prostokąt 5"/>
          <p:cNvSpPr/>
          <p:nvPr/>
        </p:nvSpPr>
        <p:spPr>
          <a:xfrm>
            <a:off x="3004108" y="5432794"/>
            <a:ext cx="4572000" cy="1015663"/>
          </a:xfrm>
          <a:prstGeom prst="rect">
            <a:avLst/>
          </a:prstGeom>
        </p:spPr>
        <p:txBody>
          <a:bodyPr>
            <a:spAutoFit/>
          </a:bodyPr>
          <a:lstStyle/>
          <a:p>
            <a:pPr algn="r"/>
            <a:r>
              <a:rPr lang="pl-PL" sz="16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Działanie M19</a:t>
            </a:r>
          </a:p>
          <a:p>
            <a:pPr algn="r"/>
            <a:r>
              <a:rPr lang="pl-PL" sz="16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Wsparcie dla rozwoju lokalnego</a:t>
            </a:r>
          </a:p>
          <a:p>
            <a:pPr algn="r"/>
            <a:r>
              <a:rPr lang="pl-PL" sz="16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w ramach inicjatywy </a:t>
            </a:r>
            <a:r>
              <a:rPr lang="pl-PL" sz="1600" b="1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LEADER</a:t>
            </a:r>
          </a:p>
          <a:p>
            <a:pPr algn="r"/>
            <a:r>
              <a:rPr lang="pl-PL" sz="12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(RLKS - rozwój lokalny kierowany przez społeczność)</a:t>
            </a:r>
            <a:endParaRPr lang="pl-PL" sz="16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pic>
        <p:nvPicPr>
          <p:cNvPr id="7" name="Obraz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696624" y="188640"/>
            <a:ext cx="2051720" cy="12249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5130833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2069301" y="1413547"/>
            <a:ext cx="6692280" cy="3887661"/>
          </a:xfrm>
        </p:spPr>
        <p:txBody>
          <a:bodyPr>
            <a:noAutofit/>
          </a:bodyPr>
          <a:lstStyle/>
          <a:p>
            <a:pPr algn="l"/>
            <a:r>
              <a:rPr lang="pl-PL" sz="24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a) polegającej </a:t>
            </a:r>
            <a:r>
              <a:rPr lang="pl-PL" sz="2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na nieodpłatnym lub niekomercyjnym udostępnianiu: </a:t>
            </a:r>
            <a:br>
              <a:rPr lang="pl-PL" sz="2400" dirty="0">
                <a:solidFill>
                  <a:schemeClr val="tx1">
                    <a:lumMod val="65000"/>
                    <a:lumOff val="35000"/>
                  </a:schemeClr>
                </a:solidFill>
              </a:rPr>
            </a:br>
            <a:r>
              <a:rPr lang="pl-PL" sz="24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- </a:t>
            </a:r>
            <a:r>
              <a:rPr lang="pl-PL" sz="2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infrastruktury służącej działalności przetwórczej udostępnianej lokalnym producentom, </a:t>
            </a:r>
            <a:br>
              <a:rPr lang="pl-PL" sz="2400" dirty="0">
                <a:solidFill>
                  <a:schemeClr val="tx1">
                    <a:lumMod val="65000"/>
                    <a:lumOff val="35000"/>
                  </a:schemeClr>
                </a:solidFill>
              </a:rPr>
            </a:br>
            <a:r>
              <a:rPr lang="pl-PL" sz="2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- ogólnodostępnej infrastruktury turystycznej, rekreacyjnej, kulturalnej lub drogowej gwarantującej spójność terytorialną w zakresie włączenia społecznego, </a:t>
            </a:r>
            <a:br>
              <a:rPr lang="pl-PL" sz="2400" dirty="0">
                <a:solidFill>
                  <a:schemeClr val="tx1">
                    <a:lumMod val="65000"/>
                    <a:lumOff val="35000"/>
                  </a:schemeClr>
                </a:solidFill>
              </a:rPr>
            </a:br>
            <a:r>
              <a:rPr lang="pl-PL" sz="2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- obiektów stanowiących dziedzictwo lokalne</a:t>
            </a:r>
            <a:r>
              <a:rPr lang="pl-PL" sz="24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,</a:t>
            </a:r>
            <a:br>
              <a:rPr lang="pl-PL" sz="24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</a:br>
            <a:r>
              <a:rPr lang="pl-PL" sz="2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/>
            </a:r>
            <a:br>
              <a:rPr lang="pl-PL" sz="2400" dirty="0">
                <a:solidFill>
                  <a:schemeClr val="tx1">
                    <a:lumMod val="65000"/>
                    <a:lumOff val="35000"/>
                  </a:schemeClr>
                </a:solidFill>
              </a:rPr>
            </a:br>
            <a:r>
              <a:rPr lang="pl-PL" sz="2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b) szkoleniowej, </a:t>
            </a:r>
          </a:p>
        </p:txBody>
      </p:sp>
      <p:pic>
        <p:nvPicPr>
          <p:cNvPr id="5" name="Obraz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36512" y="0"/>
            <a:ext cx="1985166" cy="6885384"/>
          </a:xfrm>
          <a:prstGeom prst="rect">
            <a:avLst/>
          </a:prstGeom>
        </p:spPr>
      </p:pic>
      <p:pic>
        <p:nvPicPr>
          <p:cNvPr id="1029" name="Picture 5" descr="http://www.psr.tuchow.pl/stuff/02_leader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668344" y="5445224"/>
            <a:ext cx="1080000" cy="10717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Prostokąt 5"/>
          <p:cNvSpPr/>
          <p:nvPr/>
        </p:nvSpPr>
        <p:spPr>
          <a:xfrm>
            <a:off x="3004108" y="5432794"/>
            <a:ext cx="4572000" cy="1015663"/>
          </a:xfrm>
          <a:prstGeom prst="rect">
            <a:avLst/>
          </a:prstGeom>
        </p:spPr>
        <p:txBody>
          <a:bodyPr>
            <a:spAutoFit/>
          </a:bodyPr>
          <a:lstStyle/>
          <a:p>
            <a:pPr algn="r"/>
            <a:r>
              <a:rPr lang="pl-PL" sz="16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Działanie M19</a:t>
            </a:r>
          </a:p>
          <a:p>
            <a:pPr algn="r"/>
            <a:r>
              <a:rPr lang="pl-PL" sz="16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Wsparcie dla rozwoju lokalnego</a:t>
            </a:r>
          </a:p>
          <a:p>
            <a:pPr algn="r"/>
            <a:r>
              <a:rPr lang="pl-PL" sz="16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w ramach inicjatywy </a:t>
            </a:r>
            <a:r>
              <a:rPr lang="pl-PL" sz="1600" b="1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LEADER</a:t>
            </a:r>
          </a:p>
          <a:p>
            <a:pPr algn="r"/>
            <a:r>
              <a:rPr lang="pl-PL" sz="12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(RLKS - rozwój lokalny kierowany przez społeczność)</a:t>
            </a:r>
            <a:endParaRPr lang="pl-PL" sz="16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pic>
        <p:nvPicPr>
          <p:cNvPr id="7" name="Obraz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696624" y="188640"/>
            <a:ext cx="2051720" cy="12249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8160118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2069301" y="1413547"/>
            <a:ext cx="6692280" cy="3887661"/>
          </a:xfrm>
        </p:spPr>
        <p:txBody>
          <a:bodyPr>
            <a:noAutofit/>
          </a:bodyPr>
          <a:lstStyle/>
          <a:p>
            <a:r>
              <a:rPr lang="pl-PL" sz="2400" b="1" dirty="0">
                <a:solidFill>
                  <a:srgbClr val="FF0000"/>
                </a:solidFill>
              </a:rPr>
              <a:t>W przypadku wsparcia w zakresie </a:t>
            </a:r>
            <a:r>
              <a:rPr lang="pl-PL" sz="2400" b="1" u="sng" dirty="0">
                <a:solidFill>
                  <a:srgbClr val="FF0000"/>
                </a:solidFill>
              </a:rPr>
              <a:t>rozwijania</a:t>
            </a:r>
            <a:r>
              <a:rPr lang="pl-PL" sz="2400" b="1" dirty="0">
                <a:solidFill>
                  <a:srgbClr val="FF0000"/>
                </a:solidFill>
              </a:rPr>
              <a:t> działalności gospodarczej, uzyskanie pomocy powyżej 25 000 </a:t>
            </a:r>
            <a:r>
              <a:rPr lang="pl-PL" sz="2400" b="1" dirty="0" smtClean="0">
                <a:solidFill>
                  <a:srgbClr val="FF0000"/>
                </a:solidFill>
              </a:rPr>
              <a:t>zł </a:t>
            </a:r>
            <a:r>
              <a:rPr lang="pl-PL" sz="2400" b="1" dirty="0">
                <a:solidFill>
                  <a:srgbClr val="FF0000"/>
                </a:solidFill>
              </a:rPr>
              <a:t>wymaga utworzenia co najmniej </a:t>
            </a:r>
            <a:r>
              <a:rPr lang="pl-PL" sz="2400" b="1" u="sng" dirty="0">
                <a:solidFill>
                  <a:srgbClr val="FF0000"/>
                </a:solidFill>
              </a:rPr>
              <a:t>jednego</a:t>
            </a:r>
            <a:r>
              <a:rPr lang="pl-PL" sz="2400" b="1" dirty="0">
                <a:solidFill>
                  <a:srgbClr val="FF0000"/>
                </a:solidFill>
              </a:rPr>
              <a:t> miejsca pracy. </a:t>
            </a:r>
            <a:r>
              <a:rPr lang="pl-PL" sz="2400" b="1" dirty="0" smtClean="0">
                <a:solidFill>
                  <a:srgbClr val="FF0000"/>
                </a:solidFill>
              </a:rPr>
              <a:t/>
            </a:r>
            <a:br>
              <a:rPr lang="pl-PL" sz="2400" b="1" dirty="0" smtClean="0">
                <a:solidFill>
                  <a:srgbClr val="FF0000"/>
                </a:solidFill>
              </a:rPr>
            </a:br>
            <a:r>
              <a:rPr lang="pl-PL" sz="2400" b="1" dirty="0">
                <a:solidFill>
                  <a:srgbClr val="FF0000"/>
                </a:solidFill>
              </a:rPr>
              <a:t/>
            </a:r>
            <a:br>
              <a:rPr lang="pl-PL" sz="2400" b="1" dirty="0">
                <a:solidFill>
                  <a:srgbClr val="FF0000"/>
                </a:solidFill>
              </a:rPr>
            </a:br>
            <a:r>
              <a:rPr lang="pl-PL" sz="2400" b="1" dirty="0">
                <a:solidFill>
                  <a:srgbClr val="FF0000"/>
                </a:solidFill>
              </a:rPr>
              <a:t>W przypadku </a:t>
            </a:r>
            <a:r>
              <a:rPr lang="pl-PL" sz="2400" b="1" u="sng" dirty="0">
                <a:solidFill>
                  <a:srgbClr val="FF0000"/>
                </a:solidFill>
              </a:rPr>
              <a:t>zakładania</a:t>
            </a:r>
            <a:r>
              <a:rPr lang="pl-PL" sz="2400" b="1" dirty="0">
                <a:solidFill>
                  <a:srgbClr val="FF0000"/>
                </a:solidFill>
              </a:rPr>
              <a:t> działalności gospodarczej zawsze wymagane jest utworzenie przynajmniej </a:t>
            </a:r>
            <a:r>
              <a:rPr lang="pl-PL" sz="2400" b="1" u="sng" dirty="0" smtClean="0">
                <a:solidFill>
                  <a:srgbClr val="FF0000"/>
                </a:solidFill>
              </a:rPr>
              <a:t>jednego</a:t>
            </a:r>
            <a:r>
              <a:rPr lang="pl-PL" sz="2400" b="1" dirty="0" smtClean="0">
                <a:solidFill>
                  <a:srgbClr val="FF0000"/>
                </a:solidFill>
              </a:rPr>
              <a:t> miejsca </a:t>
            </a:r>
            <a:r>
              <a:rPr lang="pl-PL" sz="2400" b="1" dirty="0">
                <a:solidFill>
                  <a:srgbClr val="FF0000"/>
                </a:solidFill>
              </a:rPr>
              <a:t>pracy (w tym samozatrudnienie). </a:t>
            </a:r>
            <a:r>
              <a:rPr lang="pl-PL" sz="2400" dirty="0"/>
              <a:t>	</a:t>
            </a:r>
            <a:br>
              <a:rPr lang="pl-PL" sz="2400" dirty="0"/>
            </a:br>
            <a:endParaRPr lang="pl-PL" sz="2400" dirty="0"/>
          </a:p>
        </p:txBody>
      </p:sp>
      <p:pic>
        <p:nvPicPr>
          <p:cNvPr id="5" name="Obraz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36512" y="0"/>
            <a:ext cx="1985166" cy="6885384"/>
          </a:xfrm>
          <a:prstGeom prst="rect">
            <a:avLst/>
          </a:prstGeom>
        </p:spPr>
      </p:pic>
      <p:pic>
        <p:nvPicPr>
          <p:cNvPr id="1029" name="Picture 5" descr="http://www.psr.tuchow.pl/stuff/02_leader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668344" y="5445224"/>
            <a:ext cx="1080000" cy="10717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Prostokąt 5"/>
          <p:cNvSpPr/>
          <p:nvPr/>
        </p:nvSpPr>
        <p:spPr>
          <a:xfrm>
            <a:off x="3004108" y="5432794"/>
            <a:ext cx="4572000" cy="1015663"/>
          </a:xfrm>
          <a:prstGeom prst="rect">
            <a:avLst/>
          </a:prstGeom>
        </p:spPr>
        <p:txBody>
          <a:bodyPr>
            <a:spAutoFit/>
          </a:bodyPr>
          <a:lstStyle/>
          <a:p>
            <a:pPr algn="r"/>
            <a:r>
              <a:rPr lang="pl-PL" sz="16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Działanie M19</a:t>
            </a:r>
          </a:p>
          <a:p>
            <a:pPr algn="r"/>
            <a:r>
              <a:rPr lang="pl-PL" sz="16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Wsparcie dla rozwoju lokalnego</a:t>
            </a:r>
          </a:p>
          <a:p>
            <a:pPr algn="r"/>
            <a:r>
              <a:rPr lang="pl-PL" sz="16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w ramach inicjatywy </a:t>
            </a:r>
            <a:r>
              <a:rPr lang="pl-PL" sz="1600" b="1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LEADER</a:t>
            </a:r>
          </a:p>
          <a:p>
            <a:pPr algn="r"/>
            <a:r>
              <a:rPr lang="pl-PL" sz="12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(RLKS - rozwój lokalny kierowany przez społeczność)</a:t>
            </a:r>
            <a:endParaRPr lang="pl-PL" sz="16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pic>
        <p:nvPicPr>
          <p:cNvPr id="7" name="Obraz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696624" y="188640"/>
            <a:ext cx="2051720" cy="12249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9955840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2069301" y="1413547"/>
            <a:ext cx="6692280" cy="3887661"/>
          </a:xfrm>
        </p:spPr>
        <p:txBody>
          <a:bodyPr>
            <a:noAutofit/>
          </a:bodyPr>
          <a:lstStyle/>
          <a:p>
            <a:pPr algn="l"/>
            <a:r>
              <a:rPr lang="pl-PL" sz="20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LEADER</a:t>
            </a:r>
            <a:r>
              <a:rPr lang="pl-PL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to rozwój lokalny kierowany przez społeczność (RLKS), wspierany ze środków EFRROW. </a:t>
            </a:r>
            <a:r>
              <a:rPr lang="pl-PL" sz="20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/>
            </a:r>
            <a:br>
              <a:rPr lang="pl-PL" sz="20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</a:br>
            <a:r>
              <a:rPr lang="pl-PL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/>
            </a:r>
            <a:br>
              <a:rPr lang="pl-PL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</a:br>
            <a:r>
              <a:rPr lang="pl-PL" sz="20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LEADER</a:t>
            </a:r>
            <a:r>
              <a:rPr lang="pl-PL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może być realizowany na obszarach wiejskich, przez które </a:t>
            </a:r>
            <a:r>
              <a:rPr lang="pl-PL" sz="20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rozumieć </a:t>
            </a:r>
            <a:r>
              <a:rPr lang="pl-PL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należy obszar całego kraju, z wyłączeniem obszaru miast o liczbie mieszkańców większej niż 20 000. </a:t>
            </a:r>
          </a:p>
        </p:txBody>
      </p:sp>
      <p:pic>
        <p:nvPicPr>
          <p:cNvPr id="5" name="Obraz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36512" y="0"/>
            <a:ext cx="1985166" cy="6885384"/>
          </a:xfrm>
          <a:prstGeom prst="rect">
            <a:avLst/>
          </a:prstGeom>
        </p:spPr>
      </p:pic>
      <p:pic>
        <p:nvPicPr>
          <p:cNvPr id="1029" name="Picture 5" descr="http://www.psr.tuchow.pl/stuff/02_leader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668344" y="5445224"/>
            <a:ext cx="1080000" cy="10717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Prostokąt 5"/>
          <p:cNvSpPr/>
          <p:nvPr/>
        </p:nvSpPr>
        <p:spPr>
          <a:xfrm>
            <a:off x="3004108" y="5432794"/>
            <a:ext cx="4572000" cy="1015663"/>
          </a:xfrm>
          <a:prstGeom prst="rect">
            <a:avLst/>
          </a:prstGeom>
        </p:spPr>
        <p:txBody>
          <a:bodyPr>
            <a:spAutoFit/>
          </a:bodyPr>
          <a:lstStyle/>
          <a:p>
            <a:pPr algn="r"/>
            <a:r>
              <a:rPr lang="pl-PL" sz="16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Działanie M19</a:t>
            </a:r>
          </a:p>
          <a:p>
            <a:pPr algn="r"/>
            <a:r>
              <a:rPr lang="pl-PL" sz="16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Wsparcie dla rozwoju lokalnego</a:t>
            </a:r>
          </a:p>
          <a:p>
            <a:pPr algn="r"/>
            <a:r>
              <a:rPr lang="pl-PL" sz="16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w ramach inicjatywy </a:t>
            </a:r>
            <a:r>
              <a:rPr lang="pl-PL" sz="1600" b="1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LEADER</a:t>
            </a:r>
          </a:p>
          <a:p>
            <a:pPr algn="r"/>
            <a:r>
              <a:rPr lang="pl-PL" sz="12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(RLKS - rozwój lokalny kierowany przez społeczność)</a:t>
            </a:r>
            <a:endParaRPr lang="pl-PL" sz="16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pic>
        <p:nvPicPr>
          <p:cNvPr id="7" name="Obraz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696624" y="188640"/>
            <a:ext cx="2051720" cy="12249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1702040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2069301" y="1413547"/>
            <a:ext cx="6692280" cy="3887661"/>
          </a:xfrm>
        </p:spPr>
        <p:txBody>
          <a:bodyPr>
            <a:noAutofit/>
          </a:bodyPr>
          <a:lstStyle/>
          <a:p>
            <a:pPr algn="l"/>
            <a:r>
              <a:rPr lang="pl-PL" sz="24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Pomoc </a:t>
            </a:r>
            <a:r>
              <a:rPr lang="pl-PL" sz="2400" b="1" u="sng" dirty="0">
                <a:solidFill>
                  <a:schemeClr val="tx1">
                    <a:lumMod val="65000"/>
                    <a:lumOff val="35000"/>
                  </a:schemeClr>
                </a:solidFill>
              </a:rPr>
              <a:t>nie jest </a:t>
            </a:r>
            <a:r>
              <a:rPr lang="pl-PL" sz="24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przyznawana na: </a:t>
            </a:r>
            <a:r>
              <a:rPr lang="pl-PL" sz="2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/>
            </a:r>
            <a:br>
              <a:rPr lang="pl-PL" sz="2400" dirty="0">
                <a:solidFill>
                  <a:schemeClr val="tx1">
                    <a:lumMod val="65000"/>
                    <a:lumOff val="35000"/>
                  </a:schemeClr>
                </a:solidFill>
              </a:rPr>
            </a:br>
            <a:r>
              <a:rPr lang="pl-PL" sz="24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• operacje </a:t>
            </a:r>
            <a:r>
              <a:rPr lang="pl-PL" sz="2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służące zaspokajaniu partykularnych potrzeb beneficjenta; </a:t>
            </a:r>
            <a:r>
              <a:rPr lang="pl-PL" sz="24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/>
            </a:r>
            <a:br>
              <a:rPr lang="pl-PL" sz="24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</a:br>
            <a:r>
              <a:rPr lang="pl-PL" sz="2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/>
            </a:r>
            <a:br>
              <a:rPr lang="pl-PL" sz="2400" dirty="0">
                <a:solidFill>
                  <a:schemeClr val="tx1">
                    <a:lumMod val="65000"/>
                    <a:lumOff val="35000"/>
                  </a:schemeClr>
                </a:solidFill>
              </a:rPr>
            </a:br>
            <a:r>
              <a:rPr lang="pl-PL" sz="24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• organizację </a:t>
            </a:r>
            <a:r>
              <a:rPr lang="pl-PL" sz="2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operacji cyklicznych, za wyjątkiem wydarzenia inicjującego cykl wydarzeń lub specyficznego dla danej LSR, wskazanych </a:t>
            </a:r>
            <a:r>
              <a:rPr lang="pl-PL" sz="24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/>
            </a:r>
            <a:br>
              <a:rPr lang="pl-PL" sz="24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</a:br>
            <a:r>
              <a:rPr lang="pl-PL" sz="24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i </a:t>
            </a:r>
            <a:r>
              <a:rPr lang="pl-PL" sz="2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uzasadnionych w LSR; </a:t>
            </a:r>
            <a:r>
              <a:rPr lang="pl-PL" sz="24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/>
            </a:r>
            <a:br>
              <a:rPr lang="pl-PL" sz="24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</a:br>
            <a:r>
              <a:rPr lang="pl-PL" sz="2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/>
            </a:r>
            <a:br>
              <a:rPr lang="pl-PL" sz="2400" dirty="0">
                <a:solidFill>
                  <a:schemeClr val="tx1">
                    <a:lumMod val="65000"/>
                    <a:lumOff val="35000"/>
                  </a:schemeClr>
                </a:solidFill>
              </a:rPr>
            </a:br>
            <a:r>
              <a:rPr lang="pl-PL" sz="24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• promocję </a:t>
            </a:r>
            <a:r>
              <a:rPr lang="pl-PL" sz="2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indywidualnych przedsiębiorców, ich produktów i usług. </a:t>
            </a:r>
            <a:br>
              <a:rPr lang="pl-PL" sz="2400" dirty="0">
                <a:solidFill>
                  <a:schemeClr val="tx1">
                    <a:lumMod val="65000"/>
                    <a:lumOff val="35000"/>
                  </a:schemeClr>
                </a:solidFill>
              </a:rPr>
            </a:br>
            <a:r>
              <a:rPr lang="pl-PL" sz="2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	</a:t>
            </a:r>
          </a:p>
        </p:txBody>
      </p:sp>
      <p:pic>
        <p:nvPicPr>
          <p:cNvPr id="5" name="Obraz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36512" y="0"/>
            <a:ext cx="1985166" cy="6885384"/>
          </a:xfrm>
          <a:prstGeom prst="rect">
            <a:avLst/>
          </a:prstGeom>
        </p:spPr>
      </p:pic>
      <p:pic>
        <p:nvPicPr>
          <p:cNvPr id="1029" name="Picture 5" descr="http://www.psr.tuchow.pl/stuff/02_leader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668344" y="5445224"/>
            <a:ext cx="1080000" cy="10717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Prostokąt 5"/>
          <p:cNvSpPr/>
          <p:nvPr/>
        </p:nvSpPr>
        <p:spPr>
          <a:xfrm>
            <a:off x="3004108" y="5432794"/>
            <a:ext cx="4572000" cy="1015663"/>
          </a:xfrm>
          <a:prstGeom prst="rect">
            <a:avLst/>
          </a:prstGeom>
        </p:spPr>
        <p:txBody>
          <a:bodyPr>
            <a:spAutoFit/>
          </a:bodyPr>
          <a:lstStyle/>
          <a:p>
            <a:pPr algn="r"/>
            <a:r>
              <a:rPr lang="pl-PL" sz="16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Działanie M19</a:t>
            </a:r>
          </a:p>
          <a:p>
            <a:pPr algn="r"/>
            <a:r>
              <a:rPr lang="pl-PL" sz="16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Wsparcie dla rozwoju lokalnego</a:t>
            </a:r>
          </a:p>
          <a:p>
            <a:pPr algn="r"/>
            <a:r>
              <a:rPr lang="pl-PL" sz="16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w ramach inicjatywy </a:t>
            </a:r>
            <a:r>
              <a:rPr lang="pl-PL" sz="1600" b="1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LEADER</a:t>
            </a:r>
          </a:p>
          <a:p>
            <a:pPr algn="r"/>
            <a:r>
              <a:rPr lang="pl-PL" sz="12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(RLKS - rozwój lokalny kierowany przez społeczność)</a:t>
            </a:r>
            <a:endParaRPr lang="pl-PL" sz="16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pic>
        <p:nvPicPr>
          <p:cNvPr id="7" name="Obraz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696624" y="188640"/>
            <a:ext cx="2051720" cy="12249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592769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2069301" y="1413547"/>
            <a:ext cx="6692280" cy="3887661"/>
          </a:xfrm>
        </p:spPr>
        <p:txBody>
          <a:bodyPr>
            <a:noAutofit/>
          </a:bodyPr>
          <a:lstStyle/>
          <a:p>
            <a:pPr algn="l"/>
            <a:r>
              <a:rPr lang="pl-PL" sz="24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/>
            </a:r>
            <a:br>
              <a:rPr lang="pl-PL" sz="24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</a:br>
            <a:r>
              <a:rPr lang="pl-PL" sz="2400" b="1" u="sng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Zasady dotyczące ustalania kryteriów wyboru</a:t>
            </a:r>
            <a:r>
              <a:rPr lang="pl-PL" sz="2400" u="sng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/>
            </a:r>
            <a:br>
              <a:rPr lang="pl-PL" sz="2400" u="sng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</a:br>
            <a:r>
              <a:rPr lang="pl-PL" sz="24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/>
            </a:r>
            <a:br>
              <a:rPr lang="pl-PL" sz="24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</a:br>
            <a:r>
              <a:rPr lang="pl-PL" sz="24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Wybór operacji do finansowania będzie miał </a:t>
            </a:r>
            <a:r>
              <a:rPr lang="pl-PL" sz="2400" b="1" dirty="0" smtClean="0">
                <a:solidFill>
                  <a:srgbClr val="FF0000"/>
                </a:solidFill>
              </a:rPr>
              <a:t>charakter konkursu</a:t>
            </a:r>
            <a:r>
              <a:rPr lang="pl-PL" sz="24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.</a:t>
            </a:r>
            <a:br>
              <a:rPr lang="pl-PL" sz="24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</a:br>
            <a:r>
              <a:rPr lang="pl-PL" sz="24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/>
            </a:r>
            <a:br>
              <a:rPr lang="pl-PL" sz="24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</a:br>
            <a:r>
              <a:rPr lang="pl-PL" sz="24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Kryteria wyboru operacji oraz zasady dokonywania ich zmian określone zostaną przez LGD w LSR. Będą one podlegały ocenie przez komisję wybierającą </a:t>
            </a:r>
            <a:br>
              <a:rPr lang="pl-PL" sz="24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</a:br>
            <a:r>
              <a:rPr lang="pl-PL" sz="24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w ramach konkursu na wybór LSR.</a:t>
            </a:r>
            <a:endParaRPr lang="pl-PL" sz="24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pic>
        <p:nvPicPr>
          <p:cNvPr id="5" name="Obraz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36512" y="0"/>
            <a:ext cx="1985166" cy="6885384"/>
          </a:xfrm>
          <a:prstGeom prst="rect">
            <a:avLst/>
          </a:prstGeom>
        </p:spPr>
      </p:pic>
      <p:pic>
        <p:nvPicPr>
          <p:cNvPr id="1029" name="Picture 5" descr="http://www.psr.tuchow.pl/stuff/02_leader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668344" y="5445224"/>
            <a:ext cx="1080000" cy="10717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Prostokąt 5"/>
          <p:cNvSpPr/>
          <p:nvPr/>
        </p:nvSpPr>
        <p:spPr>
          <a:xfrm>
            <a:off x="3004108" y="5432794"/>
            <a:ext cx="4572000" cy="1015663"/>
          </a:xfrm>
          <a:prstGeom prst="rect">
            <a:avLst/>
          </a:prstGeom>
        </p:spPr>
        <p:txBody>
          <a:bodyPr>
            <a:spAutoFit/>
          </a:bodyPr>
          <a:lstStyle/>
          <a:p>
            <a:pPr algn="r"/>
            <a:r>
              <a:rPr lang="pl-PL" sz="16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Działanie M19</a:t>
            </a:r>
          </a:p>
          <a:p>
            <a:pPr algn="r"/>
            <a:r>
              <a:rPr lang="pl-PL" sz="16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Wsparcie dla rozwoju lokalnego</a:t>
            </a:r>
          </a:p>
          <a:p>
            <a:pPr algn="r"/>
            <a:r>
              <a:rPr lang="pl-PL" sz="16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w ramach inicjatywy </a:t>
            </a:r>
            <a:r>
              <a:rPr lang="pl-PL" sz="1600" b="1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LEADER</a:t>
            </a:r>
          </a:p>
          <a:p>
            <a:pPr algn="r"/>
            <a:r>
              <a:rPr lang="pl-PL" sz="12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(RLKS - rozwój lokalny kierowany przez społeczność)</a:t>
            </a:r>
            <a:endParaRPr lang="pl-PL" sz="16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pic>
        <p:nvPicPr>
          <p:cNvPr id="7" name="Obraz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696624" y="188640"/>
            <a:ext cx="2051720" cy="12249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740758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2069301" y="1413547"/>
            <a:ext cx="6692280" cy="3887661"/>
          </a:xfrm>
        </p:spPr>
        <p:txBody>
          <a:bodyPr>
            <a:noAutofit/>
          </a:bodyPr>
          <a:lstStyle/>
          <a:p>
            <a:pPr algn="l"/>
            <a:r>
              <a:rPr lang="pl-PL" sz="24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Premiowane przez LGD będą operacje spełniające </a:t>
            </a:r>
            <a:br>
              <a:rPr lang="pl-PL" sz="24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</a:br>
            <a:r>
              <a:rPr lang="pl-PL" sz="24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w szczególności jedno lub kilka z wymienionych kryteriów:</a:t>
            </a:r>
            <a:r>
              <a:rPr lang="pl-PL" sz="24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/>
            </a:r>
            <a:br>
              <a:rPr lang="pl-PL" sz="24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</a:br>
            <a:r>
              <a:rPr lang="pl-PL" sz="24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/>
            </a:r>
            <a:br>
              <a:rPr lang="pl-PL" sz="24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</a:br>
            <a:r>
              <a:rPr lang="pl-PL" sz="24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• innowacyjne;</a:t>
            </a:r>
            <a:br>
              <a:rPr lang="pl-PL" sz="24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</a:br>
            <a:r>
              <a:rPr lang="pl-PL" sz="24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/>
            </a:r>
            <a:br>
              <a:rPr lang="pl-PL" sz="24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</a:br>
            <a:r>
              <a:rPr lang="pl-PL" sz="24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• przewidujące zastosowanie rozwiązań sprzyjających ochronie środowiska lub klimatu;</a:t>
            </a:r>
            <a:br>
              <a:rPr lang="pl-PL" sz="24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</a:br>
            <a:r>
              <a:rPr lang="pl-PL" sz="24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/>
            </a:r>
            <a:br>
              <a:rPr lang="pl-PL" sz="24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</a:br>
            <a:r>
              <a:rPr lang="pl-PL" sz="24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• generujące nowe miejsca pracy;</a:t>
            </a:r>
            <a:endParaRPr lang="pl-PL" sz="24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pic>
        <p:nvPicPr>
          <p:cNvPr id="5" name="Obraz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36512" y="0"/>
            <a:ext cx="1985166" cy="6885384"/>
          </a:xfrm>
          <a:prstGeom prst="rect">
            <a:avLst/>
          </a:prstGeom>
        </p:spPr>
      </p:pic>
      <p:pic>
        <p:nvPicPr>
          <p:cNvPr id="1029" name="Picture 5" descr="http://www.psr.tuchow.pl/stuff/02_leader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668344" y="5445224"/>
            <a:ext cx="1080000" cy="10717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Prostokąt 5"/>
          <p:cNvSpPr/>
          <p:nvPr/>
        </p:nvSpPr>
        <p:spPr>
          <a:xfrm>
            <a:off x="3004108" y="5432794"/>
            <a:ext cx="4572000" cy="1015663"/>
          </a:xfrm>
          <a:prstGeom prst="rect">
            <a:avLst/>
          </a:prstGeom>
        </p:spPr>
        <p:txBody>
          <a:bodyPr>
            <a:spAutoFit/>
          </a:bodyPr>
          <a:lstStyle/>
          <a:p>
            <a:pPr algn="r"/>
            <a:r>
              <a:rPr lang="pl-PL" sz="16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Działanie M19</a:t>
            </a:r>
          </a:p>
          <a:p>
            <a:pPr algn="r"/>
            <a:r>
              <a:rPr lang="pl-PL" sz="16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Wsparcie dla rozwoju lokalnego</a:t>
            </a:r>
          </a:p>
          <a:p>
            <a:pPr algn="r"/>
            <a:r>
              <a:rPr lang="pl-PL" sz="16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w ramach inicjatywy </a:t>
            </a:r>
            <a:r>
              <a:rPr lang="pl-PL" sz="1600" b="1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LEADER</a:t>
            </a:r>
          </a:p>
          <a:p>
            <a:pPr algn="r"/>
            <a:r>
              <a:rPr lang="pl-PL" sz="12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(RLKS - rozwój lokalny kierowany przez społeczność)</a:t>
            </a:r>
            <a:endParaRPr lang="pl-PL" sz="16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pic>
        <p:nvPicPr>
          <p:cNvPr id="7" name="Obraz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696624" y="188640"/>
            <a:ext cx="2051720" cy="12249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7276428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2069301" y="1413547"/>
            <a:ext cx="6692280" cy="3887661"/>
          </a:xfrm>
        </p:spPr>
        <p:txBody>
          <a:bodyPr>
            <a:noAutofit/>
          </a:bodyPr>
          <a:lstStyle/>
          <a:p>
            <a:pPr algn="l"/>
            <a:r>
              <a:rPr lang="pl-PL" sz="2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/>
            </a:r>
            <a:br>
              <a:rPr lang="pl-PL" sz="2400" dirty="0">
                <a:solidFill>
                  <a:schemeClr val="tx1">
                    <a:lumMod val="65000"/>
                    <a:lumOff val="35000"/>
                  </a:schemeClr>
                </a:solidFill>
              </a:rPr>
            </a:br>
            <a:r>
              <a:rPr lang="pl-PL" sz="24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• realizowane </a:t>
            </a:r>
            <a:r>
              <a:rPr lang="pl-PL" sz="2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przez podmioty zakładające działalność, której podstawę będą stanowiły lokalne produkty rolne (lokalny produkt rolny – wytwarzany na obszarze objętym lokalną strategią rozwoju); </a:t>
            </a:r>
            <a:r>
              <a:rPr lang="pl-PL" sz="24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/>
            </a:r>
            <a:br>
              <a:rPr lang="pl-PL" sz="24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</a:br>
            <a:r>
              <a:rPr lang="pl-PL" sz="2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/>
            </a:r>
            <a:br>
              <a:rPr lang="pl-PL" sz="2400" dirty="0">
                <a:solidFill>
                  <a:schemeClr val="tx1">
                    <a:lumMod val="65000"/>
                    <a:lumOff val="35000"/>
                  </a:schemeClr>
                </a:solidFill>
              </a:rPr>
            </a:br>
            <a:r>
              <a:rPr lang="pl-PL" sz="24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• ukierunkowane </a:t>
            </a:r>
            <a:r>
              <a:rPr lang="pl-PL" sz="2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na zaspokojenie potrzeb grup </a:t>
            </a:r>
            <a:r>
              <a:rPr lang="pl-PL" sz="24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defaworyzowanych</a:t>
            </a:r>
            <a:r>
              <a:rPr lang="pl-PL" sz="2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ze względu na dostęp do rynku pracy, określonych w LSR. </a:t>
            </a:r>
            <a:br>
              <a:rPr lang="pl-PL" sz="2400" dirty="0">
                <a:solidFill>
                  <a:schemeClr val="tx1">
                    <a:lumMod val="65000"/>
                    <a:lumOff val="35000"/>
                  </a:schemeClr>
                </a:solidFill>
              </a:rPr>
            </a:br>
            <a:r>
              <a:rPr lang="pl-PL" sz="2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	</a:t>
            </a:r>
          </a:p>
        </p:txBody>
      </p:sp>
      <p:pic>
        <p:nvPicPr>
          <p:cNvPr id="5" name="Obraz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36512" y="0"/>
            <a:ext cx="1985166" cy="6885384"/>
          </a:xfrm>
          <a:prstGeom prst="rect">
            <a:avLst/>
          </a:prstGeom>
        </p:spPr>
      </p:pic>
      <p:pic>
        <p:nvPicPr>
          <p:cNvPr id="1029" name="Picture 5" descr="http://www.psr.tuchow.pl/stuff/02_leader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668344" y="5445224"/>
            <a:ext cx="1080000" cy="10717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Prostokąt 5"/>
          <p:cNvSpPr/>
          <p:nvPr/>
        </p:nvSpPr>
        <p:spPr>
          <a:xfrm>
            <a:off x="3004108" y="5432794"/>
            <a:ext cx="4572000" cy="1015663"/>
          </a:xfrm>
          <a:prstGeom prst="rect">
            <a:avLst/>
          </a:prstGeom>
        </p:spPr>
        <p:txBody>
          <a:bodyPr>
            <a:spAutoFit/>
          </a:bodyPr>
          <a:lstStyle/>
          <a:p>
            <a:pPr algn="r"/>
            <a:r>
              <a:rPr lang="pl-PL" sz="16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Działanie M19</a:t>
            </a:r>
          </a:p>
          <a:p>
            <a:pPr algn="r"/>
            <a:r>
              <a:rPr lang="pl-PL" sz="16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Wsparcie dla rozwoju lokalnego</a:t>
            </a:r>
          </a:p>
          <a:p>
            <a:pPr algn="r"/>
            <a:r>
              <a:rPr lang="pl-PL" sz="16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w ramach inicjatywy </a:t>
            </a:r>
            <a:r>
              <a:rPr lang="pl-PL" sz="1600" b="1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LEADER</a:t>
            </a:r>
          </a:p>
          <a:p>
            <a:pPr algn="r"/>
            <a:r>
              <a:rPr lang="pl-PL" sz="12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(RLKS - rozwój lokalny kierowany przez społeczność)</a:t>
            </a:r>
            <a:endParaRPr lang="pl-PL" sz="16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pic>
        <p:nvPicPr>
          <p:cNvPr id="7" name="Obraz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696624" y="188640"/>
            <a:ext cx="2051720" cy="12249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9819750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2069301" y="1413547"/>
            <a:ext cx="6692280" cy="3887661"/>
          </a:xfrm>
        </p:spPr>
        <p:txBody>
          <a:bodyPr>
            <a:noAutofit/>
          </a:bodyPr>
          <a:lstStyle/>
          <a:p>
            <a:pPr algn="l"/>
            <a:r>
              <a:rPr lang="pl-PL" sz="2400" b="1" u="sng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Limity pomocy na beneficjentów/</a:t>
            </a:r>
            <a:r>
              <a:rPr lang="pl-PL" sz="2400" b="1" u="sng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grantobiorców</a:t>
            </a:r>
            <a:r>
              <a:rPr lang="pl-PL" sz="2400" b="1" u="sng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:</a:t>
            </a:r>
            <a:br>
              <a:rPr lang="pl-PL" sz="2400" b="1" u="sng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</a:br>
            <a:r>
              <a:rPr lang="pl-PL" sz="2400" i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/>
            </a:r>
            <a:br>
              <a:rPr lang="pl-PL" sz="2400" i="1" dirty="0">
                <a:solidFill>
                  <a:schemeClr val="tx1">
                    <a:lumMod val="65000"/>
                    <a:lumOff val="35000"/>
                  </a:schemeClr>
                </a:solidFill>
              </a:rPr>
            </a:br>
            <a:r>
              <a:rPr lang="pl-PL" sz="2400" b="1" dirty="0" err="1" smtClean="0">
                <a:solidFill>
                  <a:srgbClr val="FF0000"/>
                </a:solidFill>
              </a:rPr>
              <a:t>Grantobiorcy</a:t>
            </a:r>
            <a:r>
              <a:rPr lang="pl-PL" sz="2400" b="1" dirty="0" smtClean="0">
                <a:solidFill>
                  <a:srgbClr val="FF0000"/>
                </a:solidFill>
              </a:rPr>
              <a:t> </a:t>
            </a:r>
            <a:r>
              <a:rPr lang="pl-PL" sz="2400" b="1" dirty="0">
                <a:solidFill>
                  <a:srgbClr val="FF0000"/>
                </a:solidFill>
              </a:rPr>
              <a:t>– maksymalnie 100 000 PLN</a:t>
            </a:r>
            <a:r>
              <a:rPr lang="pl-PL" sz="2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</a:t>
            </a:r>
            <a:r>
              <a:rPr lang="pl-PL" sz="24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/>
            </a:r>
            <a:br>
              <a:rPr lang="pl-PL" sz="24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</a:br>
            <a:r>
              <a:rPr lang="pl-PL" sz="24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W </a:t>
            </a:r>
            <a:r>
              <a:rPr lang="pl-PL" sz="2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przypadku podmiotu, który będzie ubiegać się </a:t>
            </a:r>
            <a:r>
              <a:rPr lang="pl-PL" sz="24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/>
            </a:r>
            <a:br>
              <a:rPr lang="pl-PL" sz="24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</a:br>
            <a:r>
              <a:rPr lang="pl-PL" sz="24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o </a:t>
            </a:r>
            <a:r>
              <a:rPr lang="pl-PL" sz="2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wsparcie na rzecz sformalizowanej grupy nieposiadającej osobowości prawnej, limit pomocy jest liczony odrębnie na każdą sformalizowaną grupę. 	</a:t>
            </a:r>
            <a:r>
              <a:rPr lang="pl-PL" sz="24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/>
            </a:r>
            <a:br>
              <a:rPr lang="pl-PL" sz="24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</a:br>
            <a:r>
              <a:rPr lang="pl-PL" sz="1200" dirty="0" smtClean="0"/>
              <a:t>W </a:t>
            </a:r>
            <a:r>
              <a:rPr lang="pl-PL" sz="1200" dirty="0"/>
              <a:t>przypadku jednostek sektora finansów publicznych, wartość realizowanych przez nie samodzielnie grantów nie może przekroczyć 20% danego projektu grantowego. Ograniczenie to nie ma zastosowania </a:t>
            </a:r>
            <a:r>
              <a:rPr lang="pl-PL" sz="1200" dirty="0" smtClean="0"/>
              <a:t/>
            </a:r>
            <a:br>
              <a:rPr lang="pl-PL" sz="1200" dirty="0" smtClean="0"/>
            </a:br>
            <a:r>
              <a:rPr lang="pl-PL" sz="1200" dirty="0" smtClean="0"/>
              <a:t>w </a:t>
            </a:r>
            <a:r>
              <a:rPr lang="pl-PL" sz="1200" dirty="0"/>
              <a:t>przypadku, gdy sformalizowana grupa nieposiadająca osobowości prawnej realizuje grant we współpracy z jednostką sektora finansów publicznych, która ubiegała się o wsparcie na rzecz </a:t>
            </a:r>
            <a:r>
              <a:rPr lang="pl-PL" sz="1200" dirty="0" smtClean="0"/>
              <a:t>tej </a:t>
            </a:r>
            <a:r>
              <a:rPr lang="pl-PL" sz="1200" dirty="0"/>
              <a:t>grupy. 	</a:t>
            </a:r>
            <a:br>
              <a:rPr lang="pl-PL" sz="1200" dirty="0"/>
            </a:br>
            <a:r>
              <a:rPr lang="pl-PL" sz="2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	</a:t>
            </a:r>
          </a:p>
        </p:txBody>
      </p:sp>
      <p:pic>
        <p:nvPicPr>
          <p:cNvPr id="5" name="Obraz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36512" y="0"/>
            <a:ext cx="1985166" cy="6885384"/>
          </a:xfrm>
          <a:prstGeom prst="rect">
            <a:avLst/>
          </a:prstGeom>
        </p:spPr>
      </p:pic>
      <p:pic>
        <p:nvPicPr>
          <p:cNvPr id="1029" name="Picture 5" descr="http://www.psr.tuchow.pl/stuff/02_leader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668344" y="5445224"/>
            <a:ext cx="1080000" cy="10717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Prostokąt 5"/>
          <p:cNvSpPr/>
          <p:nvPr/>
        </p:nvSpPr>
        <p:spPr>
          <a:xfrm>
            <a:off x="3004108" y="5432794"/>
            <a:ext cx="4572000" cy="1015663"/>
          </a:xfrm>
          <a:prstGeom prst="rect">
            <a:avLst/>
          </a:prstGeom>
        </p:spPr>
        <p:txBody>
          <a:bodyPr>
            <a:spAutoFit/>
          </a:bodyPr>
          <a:lstStyle/>
          <a:p>
            <a:pPr algn="r"/>
            <a:r>
              <a:rPr lang="pl-PL" sz="16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Działanie M19</a:t>
            </a:r>
          </a:p>
          <a:p>
            <a:pPr algn="r"/>
            <a:r>
              <a:rPr lang="pl-PL" sz="16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Wsparcie dla rozwoju lokalnego</a:t>
            </a:r>
          </a:p>
          <a:p>
            <a:pPr algn="r"/>
            <a:r>
              <a:rPr lang="pl-PL" sz="16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w ramach inicjatywy </a:t>
            </a:r>
            <a:r>
              <a:rPr lang="pl-PL" sz="1600" b="1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LEADER</a:t>
            </a:r>
          </a:p>
          <a:p>
            <a:pPr algn="r"/>
            <a:r>
              <a:rPr lang="pl-PL" sz="12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(RLKS - rozwój lokalny kierowany przez społeczność)</a:t>
            </a:r>
            <a:endParaRPr lang="pl-PL" sz="16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pic>
        <p:nvPicPr>
          <p:cNvPr id="7" name="Obraz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696624" y="188640"/>
            <a:ext cx="2051720" cy="12249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1329473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2069301" y="1413547"/>
            <a:ext cx="6692280" cy="3887661"/>
          </a:xfrm>
        </p:spPr>
        <p:txBody>
          <a:bodyPr>
            <a:noAutofit/>
          </a:bodyPr>
          <a:lstStyle/>
          <a:p>
            <a:pPr algn="l"/>
            <a:r>
              <a:rPr lang="pl-PL" sz="2400" b="1" u="sng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Limity pomocy na beneficjentów/</a:t>
            </a:r>
            <a:r>
              <a:rPr lang="pl-PL" sz="2400" b="1" u="sng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grantobiorców</a:t>
            </a:r>
            <a:r>
              <a:rPr lang="pl-PL" sz="2400" b="1" u="sng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:</a:t>
            </a:r>
            <a:br>
              <a:rPr lang="pl-PL" sz="2400" b="1" u="sng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</a:br>
            <a:r>
              <a:rPr lang="pl-PL" sz="2400" i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pl-PL" sz="2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/>
            </a:r>
            <a:br>
              <a:rPr lang="pl-PL" sz="2400" dirty="0">
                <a:solidFill>
                  <a:schemeClr val="tx1">
                    <a:lumMod val="65000"/>
                    <a:lumOff val="35000"/>
                  </a:schemeClr>
                </a:solidFill>
              </a:rPr>
            </a:br>
            <a:r>
              <a:rPr lang="pl-PL" sz="2400" b="1" dirty="0">
                <a:solidFill>
                  <a:srgbClr val="FF0000"/>
                </a:solidFill>
              </a:rPr>
              <a:t>Beneficjenci inni niż jednostki sektora finansów publicznych oraz LGD </a:t>
            </a:r>
            <a:r>
              <a:rPr lang="pl-PL" sz="2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– </a:t>
            </a:r>
            <a:r>
              <a:rPr lang="pl-PL" sz="2400" b="1" dirty="0">
                <a:solidFill>
                  <a:srgbClr val="FF0000"/>
                </a:solidFill>
              </a:rPr>
              <a:t>maksymalnie 300 000 PLN </a:t>
            </a:r>
            <a:r>
              <a:rPr lang="pl-PL" sz="24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/>
            </a:r>
            <a:br>
              <a:rPr lang="pl-PL" sz="24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</a:br>
            <a:r>
              <a:rPr lang="pl-PL" sz="24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w </a:t>
            </a:r>
            <a:r>
              <a:rPr lang="pl-PL" sz="2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okresie realizacji Programu, za wyjątkiem beneficjentów realizujących operacje polegające na utworzeniu inkubatora przetwórstwa lokalnego. 	</a:t>
            </a:r>
          </a:p>
        </p:txBody>
      </p:sp>
      <p:pic>
        <p:nvPicPr>
          <p:cNvPr id="5" name="Obraz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36512" y="0"/>
            <a:ext cx="1985166" cy="6885384"/>
          </a:xfrm>
          <a:prstGeom prst="rect">
            <a:avLst/>
          </a:prstGeom>
        </p:spPr>
      </p:pic>
      <p:pic>
        <p:nvPicPr>
          <p:cNvPr id="1029" name="Picture 5" descr="http://www.psr.tuchow.pl/stuff/02_leader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668344" y="5445224"/>
            <a:ext cx="1080000" cy="10717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Prostokąt 5"/>
          <p:cNvSpPr/>
          <p:nvPr/>
        </p:nvSpPr>
        <p:spPr>
          <a:xfrm>
            <a:off x="3004108" y="5432794"/>
            <a:ext cx="4572000" cy="1015663"/>
          </a:xfrm>
          <a:prstGeom prst="rect">
            <a:avLst/>
          </a:prstGeom>
        </p:spPr>
        <p:txBody>
          <a:bodyPr>
            <a:spAutoFit/>
          </a:bodyPr>
          <a:lstStyle/>
          <a:p>
            <a:pPr algn="r"/>
            <a:r>
              <a:rPr lang="pl-PL" sz="16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Działanie M19</a:t>
            </a:r>
          </a:p>
          <a:p>
            <a:pPr algn="r"/>
            <a:r>
              <a:rPr lang="pl-PL" sz="16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Wsparcie dla rozwoju lokalnego</a:t>
            </a:r>
          </a:p>
          <a:p>
            <a:pPr algn="r"/>
            <a:r>
              <a:rPr lang="pl-PL" sz="16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w ramach inicjatywy </a:t>
            </a:r>
            <a:r>
              <a:rPr lang="pl-PL" sz="1600" b="1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LEADER</a:t>
            </a:r>
          </a:p>
          <a:p>
            <a:pPr algn="r"/>
            <a:r>
              <a:rPr lang="pl-PL" sz="12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(RLKS - rozwój lokalny kierowany przez społeczność)</a:t>
            </a:r>
            <a:endParaRPr lang="pl-PL" sz="16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pic>
        <p:nvPicPr>
          <p:cNvPr id="7" name="Obraz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696624" y="188640"/>
            <a:ext cx="2051720" cy="12249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0631239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2069301" y="1413547"/>
            <a:ext cx="6692280" cy="3887661"/>
          </a:xfrm>
        </p:spPr>
        <p:txBody>
          <a:bodyPr>
            <a:noAutofit/>
          </a:bodyPr>
          <a:lstStyle/>
          <a:p>
            <a:pPr algn="l"/>
            <a:r>
              <a:rPr lang="pl-PL" sz="2400" b="1" u="sng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Limit pomocy na operacje</a:t>
            </a:r>
            <a:r>
              <a:rPr lang="pl-PL" sz="24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/>
            </a:r>
            <a:br>
              <a:rPr lang="pl-PL" sz="24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</a:br>
            <a:r>
              <a:rPr lang="pl-PL" sz="24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/>
            </a:r>
            <a:br>
              <a:rPr lang="pl-PL" sz="24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</a:br>
            <a:r>
              <a:rPr lang="pl-PL" sz="24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Limit </a:t>
            </a:r>
            <a:r>
              <a:rPr lang="pl-PL" sz="24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na operacje – </a:t>
            </a:r>
            <a:r>
              <a:rPr lang="pl-PL" sz="2400" dirty="0">
                <a:solidFill>
                  <a:srgbClr val="FF0000"/>
                </a:solidFill>
              </a:rPr>
              <a:t>300 000 PLN </a:t>
            </a:r>
            <a:r>
              <a:rPr lang="pl-PL" sz="2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kwoty pomocy </a:t>
            </a:r>
            <a:r>
              <a:rPr lang="pl-PL" sz="24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/>
            </a:r>
            <a:br>
              <a:rPr lang="pl-PL" sz="24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</a:br>
            <a:r>
              <a:rPr lang="pl-PL" sz="24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z </a:t>
            </a:r>
            <a:r>
              <a:rPr lang="pl-PL" sz="2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wyłączeniem operacji z zakresu rozpoczęcie działalności gospodarczej, tworzenia inkubatorów oraz operacji realizowanych przez jednostki sektora finansów publicznych. 	</a:t>
            </a:r>
          </a:p>
        </p:txBody>
      </p:sp>
      <p:pic>
        <p:nvPicPr>
          <p:cNvPr id="5" name="Obraz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36512" y="0"/>
            <a:ext cx="1985166" cy="6885384"/>
          </a:xfrm>
          <a:prstGeom prst="rect">
            <a:avLst/>
          </a:prstGeom>
        </p:spPr>
      </p:pic>
      <p:pic>
        <p:nvPicPr>
          <p:cNvPr id="1029" name="Picture 5" descr="http://www.psr.tuchow.pl/stuff/02_leader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668344" y="5445224"/>
            <a:ext cx="1080000" cy="10717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Prostokąt 5"/>
          <p:cNvSpPr/>
          <p:nvPr/>
        </p:nvSpPr>
        <p:spPr>
          <a:xfrm>
            <a:off x="3004108" y="5432794"/>
            <a:ext cx="4572000" cy="1015663"/>
          </a:xfrm>
          <a:prstGeom prst="rect">
            <a:avLst/>
          </a:prstGeom>
        </p:spPr>
        <p:txBody>
          <a:bodyPr>
            <a:spAutoFit/>
          </a:bodyPr>
          <a:lstStyle/>
          <a:p>
            <a:pPr algn="r"/>
            <a:r>
              <a:rPr lang="pl-PL" sz="16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Działanie M19</a:t>
            </a:r>
          </a:p>
          <a:p>
            <a:pPr algn="r"/>
            <a:r>
              <a:rPr lang="pl-PL" sz="16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Wsparcie dla rozwoju lokalnego</a:t>
            </a:r>
          </a:p>
          <a:p>
            <a:pPr algn="r"/>
            <a:r>
              <a:rPr lang="pl-PL" sz="16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w ramach inicjatywy </a:t>
            </a:r>
            <a:r>
              <a:rPr lang="pl-PL" sz="1600" b="1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LEADER</a:t>
            </a:r>
          </a:p>
          <a:p>
            <a:pPr algn="r"/>
            <a:r>
              <a:rPr lang="pl-PL" sz="12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(RLKS - rozwój lokalny kierowany przez społeczność)</a:t>
            </a:r>
            <a:endParaRPr lang="pl-PL" sz="16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pic>
        <p:nvPicPr>
          <p:cNvPr id="7" name="Obraz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696624" y="188640"/>
            <a:ext cx="2051720" cy="12249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6244512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2069301" y="1413547"/>
            <a:ext cx="6692280" cy="3887661"/>
          </a:xfrm>
        </p:spPr>
        <p:txBody>
          <a:bodyPr>
            <a:noAutofit/>
          </a:bodyPr>
          <a:lstStyle/>
          <a:p>
            <a:pPr algn="l"/>
            <a:r>
              <a:rPr lang="pl-PL" sz="24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Limit pomocy na utworzenie inkubatora przetwórstwa lokalnego </a:t>
            </a:r>
            <a:r>
              <a:rPr lang="pl-PL" sz="2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- </a:t>
            </a:r>
            <a:r>
              <a:rPr lang="pl-PL" sz="2400" dirty="0">
                <a:solidFill>
                  <a:srgbClr val="FF0000"/>
                </a:solidFill>
              </a:rPr>
              <a:t>500 000 PLN kwoty pomocy</a:t>
            </a:r>
            <a:r>
              <a:rPr lang="pl-PL" sz="2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</a:t>
            </a:r>
            <a:r>
              <a:rPr lang="pl-PL" sz="24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/>
            </a:r>
            <a:br>
              <a:rPr lang="pl-PL" sz="24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</a:br>
            <a:r>
              <a:rPr lang="pl-PL" sz="2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/>
            </a:r>
            <a:br>
              <a:rPr lang="pl-PL" sz="2400" dirty="0">
                <a:solidFill>
                  <a:schemeClr val="tx1">
                    <a:lumMod val="65000"/>
                    <a:lumOff val="35000"/>
                  </a:schemeClr>
                </a:solidFill>
              </a:rPr>
            </a:br>
            <a:r>
              <a:rPr lang="pl-PL" sz="24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Limit na operację z zakresu rozpoczęcia działalności gospodarczej – </a:t>
            </a:r>
            <a:r>
              <a:rPr lang="pl-PL" sz="2400" dirty="0">
                <a:solidFill>
                  <a:srgbClr val="FF0000"/>
                </a:solidFill>
              </a:rPr>
              <a:t>100 000 PLN </a:t>
            </a:r>
            <a:r>
              <a:rPr lang="pl-PL" sz="2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kwoty pomocy. 	</a:t>
            </a:r>
          </a:p>
        </p:txBody>
      </p:sp>
      <p:pic>
        <p:nvPicPr>
          <p:cNvPr id="5" name="Obraz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36512" y="0"/>
            <a:ext cx="1985166" cy="6885384"/>
          </a:xfrm>
          <a:prstGeom prst="rect">
            <a:avLst/>
          </a:prstGeom>
        </p:spPr>
      </p:pic>
      <p:pic>
        <p:nvPicPr>
          <p:cNvPr id="1029" name="Picture 5" descr="http://www.psr.tuchow.pl/stuff/02_leader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668344" y="5445224"/>
            <a:ext cx="1080000" cy="10717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Prostokąt 5"/>
          <p:cNvSpPr/>
          <p:nvPr/>
        </p:nvSpPr>
        <p:spPr>
          <a:xfrm>
            <a:off x="3004108" y="5432794"/>
            <a:ext cx="4572000" cy="1015663"/>
          </a:xfrm>
          <a:prstGeom prst="rect">
            <a:avLst/>
          </a:prstGeom>
        </p:spPr>
        <p:txBody>
          <a:bodyPr>
            <a:spAutoFit/>
          </a:bodyPr>
          <a:lstStyle/>
          <a:p>
            <a:pPr algn="r"/>
            <a:r>
              <a:rPr lang="pl-PL" sz="16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Działanie M19</a:t>
            </a:r>
          </a:p>
          <a:p>
            <a:pPr algn="r"/>
            <a:r>
              <a:rPr lang="pl-PL" sz="16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Wsparcie dla rozwoju lokalnego</a:t>
            </a:r>
          </a:p>
          <a:p>
            <a:pPr algn="r"/>
            <a:r>
              <a:rPr lang="pl-PL" sz="16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w ramach inicjatywy </a:t>
            </a:r>
            <a:r>
              <a:rPr lang="pl-PL" sz="1600" b="1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LEADER</a:t>
            </a:r>
          </a:p>
          <a:p>
            <a:pPr algn="r"/>
            <a:r>
              <a:rPr lang="pl-PL" sz="12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(RLKS - rozwój lokalny kierowany przez społeczność)</a:t>
            </a:r>
            <a:endParaRPr lang="pl-PL" sz="16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pic>
        <p:nvPicPr>
          <p:cNvPr id="7" name="Obraz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696624" y="188640"/>
            <a:ext cx="2051720" cy="12249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166857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2069301" y="1413547"/>
            <a:ext cx="6692280" cy="3887661"/>
          </a:xfrm>
        </p:spPr>
        <p:txBody>
          <a:bodyPr>
            <a:noAutofit/>
          </a:bodyPr>
          <a:lstStyle/>
          <a:p>
            <a:r>
              <a:rPr lang="pl-PL" sz="24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Intensywność pomocy wynosi </a:t>
            </a:r>
            <a:r>
              <a:rPr lang="pl-PL" sz="24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od 50% do </a:t>
            </a:r>
            <a:r>
              <a:rPr lang="pl-PL" sz="24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100% kosztów kwalifikowalnych operacji</a:t>
            </a:r>
            <a:r>
              <a:rPr lang="pl-PL" sz="2400" b="1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pl-PL" sz="2400" b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/>
            </a:r>
            <a:br>
              <a:rPr lang="pl-PL" sz="2400" b="1" smtClean="0">
                <a:solidFill>
                  <a:schemeClr val="tx1">
                    <a:lumMod val="65000"/>
                    <a:lumOff val="35000"/>
                  </a:schemeClr>
                </a:solidFill>
              </a:rPr>
            </a:br>
            <a:r>
              <a:rPr lang="pl-PL" sz="2400" b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w </a:t>
            </a:r>
            <a:r>
              <a:rPr lang="pl-PL" sz="24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zależności od kategorii beneficjenta, rodzaju operacji oraz zapisów LSR. 	</a:t>
            </a:r>
          </a:p>
        </p:txBody>
      </p:sp>
      <p:pic>
        <p:nvPicPr>
          <p:cNvPr id="5" name="Obraz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36512" y="0"/>
            <a:ext cx="1985166" cy="6885384"/>
          </a:xfrm>
          <a:prstGeom prst="rect">
            <a:avLst/>
          </a:prstGeom>
        </p:spPr>
      </p:pic>
      <p:pic>
        <p:nvPicPr>
          <p:cNvPr id="1029" name="Picture 5" descr="http://www.psr.tuchow.pl/stuff/02_leader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668344" y="5445224"/>
            <a:ext cx="1080000" cy="10717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Prostokąt 5"/>
          <p:cNvSpPr/>
          <p:nvPr/>
        </p:nvSpPr>
        <p:spPr>
          <a:xfrm>
            <a:off x="3004108" y="5432794"/>
            <a:ext cx="4572000" cy="1015663"/>
          </a:xfrm>
          <a:prstGeom prst="rect">
            <a:avLst/>
          </a:prstGeom>
        </p:spPr>
        <p:txBody>
          <a:bodyPr>
            <a:spAutoFit/>
          </a:bodyPr>
          <a:lstStyle/>
          <a:p>
            <a:pPr algn="r"/>
            <a:r>
              <a:rPr lang="pl-PL" sz="16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Działanie M19</a:t>
            </a:r>
          </a:p>
          <a:p>
            <a:pPr algn="r"/>
            <a:r>
              <a:rPr lang="pl-PL" sz="16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Wsparcie dla rozwoju lokalnego</a:t>
            </a:r>
          </a:p>
          <a:p>
            <a:pPr algn="r"/>
            <a:r>
              <a:rPr lang="pl-PL" sz="16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w ramach inicjatywy </a:t>
            </a:r>
            <a:r>
              <a:rPr lang="pl-PL" sz="1600" b="1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LEADER</a:t>
            </a:r>
          </a:p>
          <a:p>
            <a:pPr algn="r"/>
            <a:r>
              <a:rPr lang="pl-PL" sz="12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(RLKS - rozwój lokalny kierowany przez społeczność)</a:t>
            </a:r>
            <a:endParaRPr lang="pl-PL" sz="16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pic>
        <p:nvPicPr>
          <p:cNvPr id="7" name="Obraz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696624" y="188640"/>
            <a:ext cx="2051720" cy="12249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025374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2069301" y="1413547"/>
            <a:ext cx="6692280" cy="3887661"/>
          </a:xfrm>
        </p:spPr>
        <p:txBody>
          <a:bodyPr>
            <a:noAutofit/>
          </a:bodyPr>
          <a:lstStyle/>
          <a:p>
            <a:pPr algn="l"/>
            <a:r>
              <a:rPr lang="pl-PL" sz="2400" b="1" u="sng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Ważne terminy:</a:t>
            </a:r>
            <a:br>
              <a:rPr lang="pl-PL" sz="2400" b="1" u="sng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</a:br>
            <a:r>
              <a:rPr lang="pl-PL" sz="24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/>
            </a:r>
            <a:br>
              <a:rPr lang="pl-PL" sz="24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</a:br>
            <a:r>
              <a:rPr lang="pl-PL" sz="24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• </a:t>
            </a:r>
            <a:r>
              <a:rPr lang="en-US" sz="2400" b="1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sierpieñ</a:t>
            </a:r>
            <a:r>
              <a:rPr lang="en-US" sz="24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pl-PL" sz="24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2015 – spotkanie warsztatowe – zgłaszanie pomysłów, potrzeb, kierunków rozwoju obszaru</a:t>
            </a:r>
            <a:br>
              <a:rPr lang="pl-PL" sz="24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</a:br>
            <a:r>
              <a:rPr lang="pl-PL" sz="24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/>
            </a:r>
            <a:br>
              <a:rPr lang="pl-PL" sz="24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</a:br>
            <a:r>
              <a:rPr lang="pl-PL" sz="24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• październik</a:t>
            </a:r>
            <a:r>
              <a:rPr lang="en-US" sz="24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/</a:t>
            </a:r>
            <a:r>
              <a:rPr lang="en-US" sz="2400" b="1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listopad</a:t>
            </a:r>
            <a:r>
              <a:rPr lang="pl-PL" sz="24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2015 – złożenie LSR do Instytucji Wdrażającej</a:t>
            </a:r>
            <a:br>
              <a:rPr lang="pl-PL" sz="24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</a:br>
            <a:r>
              <a:rPr lang="pl-PL" sz="24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/>
            </a:r>
            <a:br>
              <a:rPr lang="pl-PL" sz="24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</a:br>
            <a:r>
              <a:rPr lang="pl-PL" sz="24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• maj/czerwiec 2016 – rozpoczęcie realizacji LSR</a:t>
            </a:r>
            <a:endParaRPr lang="pl-PL" sz="2400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pic>
        <p:nvPicPr>
          <p:cNvPr id="5" name="Obraz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36512" y="0"/>
            <a:ext cx="1985166" cy="6885384"/>
          </a:xfrm>
          <a:prstGeom prst="rect">
            <a:avLst/>
          </a:prstGeom>
        </p:spPr>
      </p:pic>
      <p:pic>
        <p:nvPicPr>
          <p:cNvPr id="1029" name="Picture 5" descr="http://www.psr.tuchow.pl/stuff/02_leader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668344" y="5445224"/>
            <a:ext cx="1080000" cy="10717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Prostokąt 5"/>
          <p:cNvSpPr/>
          <p:nvPr/>
        </p:nvSpPr>
        <p:spPr>
          <a:xfrm>
            <a:off x="3004108" y="5432794"/>
            <a:ext cx="4572000" cy="1015663"/>
          </a:xfrm>
          <a:prstGeom prst="rect">
            <a:avLst/>
          </a:prstGeom>
        </p:spPr>
        <p:txBody>
          <a:bodyPr>
            <a:spAutoFit/>
          </a:bodyPr>
          <a:lstStyle/>
          <a:p>
            <a:pPr algn="r"/>
            <a:r>
              <a:rPr lang="pl-PL" sz="16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Działanie M19</a:t>
            </a:r>
          </a:p>
          <a:p>
            <a:pPr algn="r"/>
            <a:r>
              <a:rPr lang="pl-PL" sz="16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Wsparcie dla rozwoju lokalnego</a:t>
            </a:r>
          </a:p>
          <a:p>
            <a:pPr algn="r"/>
            <a:r>
              <a:rPr lang="pl-PL" sz="16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w ramach inicjatywy </a:t>
            </a:r>
            <a:r>
              <a:rPr lang="pl-PL" sz="1600" b="1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LEADER</a:t>
            </a:r>
          </a:p>
          <a:p>
            <a:pPr algn="r"/>
            <a:r>
              <a:rPr lang="pl-PL" sz="12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(RLKS - rozwój lokalny kierowany przez społeczność)</a:t>
            </a:r>
            <a:endParaRPr lang="pl-PL" sz="16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pic>
        <p:nvPicPr>
          <p:cNvPr id="7" name="Obraz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696624" y="188640"/>
            <a:ext cx="2051720" cy="12249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9227694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2069301" y="1413547"/>
            <a:ext cx="6692280" cy="3887661"/>
          </a:xfrm>
        </p:spPr>
        <p:txBody>
          <a:bodyPr>
            <a:noAutofit/>
          </a:bodyPr>
          <a:lstStyle/>
          <a:p>
            <a:r>
              <a:rPr lang="pl-PL" sz="2400" b="1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Pogórzańskie</a:t>
            </a:r>
            <a:r>
              <a:rPr lang="pl-PL" sz="24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Stowarzyszenie Rozwoju </a:t>
            </a:r>
            <a:br>
              <a:rPr lang="pl-PL" sz="24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</a:br>
            <a:r>
              <a:rPr lang="pl-PL" sz="24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obejmuje obszar pięciu gmin: </a:t>
            </a:r>
            <a:br>
              <a:rPr lang="pl-PL" sz="24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</a:br>
            <a:r>
              <a:rPr lang="pl-PL" sz="2400" b="1" dirty="0" smtClean="0">
                <a:solidFill>
                  <a:srgbClr val="FF0000"/>
                </a:solidFill>
              </a:rPr>
              <a:t>Tuchów, Rzepiennik Strzyżewski, Gromnik, Szerzyny, Ryglice.</a:t>
            </a:r>
            <a:r>
              <a:rPr lang="pl-PL" sz="24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/>
            </a:r>
            <a:br>
              <a:rPr lang="pl-PL" sz="24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</a:br>
            <a:r>
              <a:rPr lang="pl-PL" sz="24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/>
            </a:r>
            <a:br>
              <a:rPr lang="pl-PL" sz="24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</a:br>
            <a:r>
              <a:rPr lang="pl-PL" sz="24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Liczba mieszkańców zamieszkujących te gminy:</a:t>
            </a:r>
            <a:br>
              <a:rPr lang="pl-PL" sz="24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</a:br>
            <a:r>
              <a:rPr lang="pl-PL" sz="3600" b="1" dirty="0" smtClean="0">
                <a:solidFill>
                  <a:srgbClr val="FF0000"/>
                </a:solidFill>
              </a:rPr>
              <a:t>53 505</a:t>
            </a:r>
            <a:r>
              <a:rPr lang="pl-PL" sz="24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.</a:t>
            </a:r>
            <a:endParaRPr lang="pl-PL" sz="24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pic>
        <p:nvPicPr>
          <p:cNvPr id="5" name="Obraz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36512" y="0"/>
            <a:ext cx="1985166" cy="6885384"/>
          </a:xfrm>
          <a:prstGeom prst="rect">
            <a:avLst/>
          </a:prstGeom>
        </p:spPr>
      </p:pic>
      <p:pic>
        <p:nvPicPr>
          <p:cNvPr id="1029" name="Picture 5" descr="http://www.psr.tuchow.pl/stuff/02_leader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668344" y="5445224"/>
            <a:ext cx="1080000" cy="10717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Prostokąt 5"/>
          <p:cNvSpPr/>
          <p:nvPr/>
        </p:nvSpPr>
        <p:spPr>
          <a:xfrm>
            <a:off x="3004108" y="5432794"/>
            <a:ext cx="4572000" cy="1015663"/>
          </a:xfrm>
          <a:prstGeom prst="rect">
            <a:avLst/>
          </a:prstGeom>
        </p:spPr>
        <p:txBody>
          <a:bodyPr>
            <a:spAutoFit/>
          </a:bodyPr>
          <a:lstStyle/>
          <a:p>
            <a:pPr algn="r"/>
            <a:r>
              <a:rPr lang="pl-PL" sz="16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Działanie M19</a:t>
            </a:r>
          </a:p>
          <a:p>
            <a:pPr algn="r"/>
            <a:r>
              <a:rPr lang="pl-PL" sz="16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Wsparcie dla rozwoju lokalnego</a:t>
            </a:r>
          </a:p>
          <a:p>
            <a:pPr algn="r"/>
            <a:r>
              <a:rPr lang="pl-PL" sz="16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w ramach inicjatywy </a:t>
            </a:r>
            <a:r>
              <a:rPr lang="pl-PL" sz="1600" b="1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LEADER</a:t>
            </a:r>
          </a:p>
          <a:p>
            <a:pPr algn="r"/>
            <a:r>
              <a:rPr lang="pl-PL" sz="12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(RLKS - rozwój lokalny kierowany przez społeczność)</a:t>
            </a:r>
            <a:endParaRPr lang="pl-PL" sz="16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pic>
        <p:nvPicPr>
          <p:cNvPr id="7" name="Obraz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696624" y="188640"/>
            <a:ext cx="2051720" cy="12249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6887544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2069301" y="1413547"/>
            <a:ext cx="6692280" cy="3887661"/>
          </a:xfrm>
        </p:spPr>
        <p:txBody>
          <a:bodyPr>
            <a:noAutofit/>
          </a:bodyPr>
          <a:lstStyle/>
          <a:p>
            <a:r>
              <a:rPr lang="pl-PL" sz="3200" b="1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Pogórzańskie</a:t>
            </a:r>
            <a:r>
              <a:rPr lang="pl-PL" sz="32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Stowarzyszenie Rozwoju</a:t>
            </a:r>
            <a:r>
              <a:rPr lang="pl-PL" sz="24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/>
            </a:r>
            <a:br>
              <a:rPr lang="pl-PL" sz="24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</a:br>
            <a:r>
              <a:rPr lang="pl-PL" sz="24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ul. Chopina 10, 33-170 Tuchów</a:t>
            </a:r>
            <a:br>
              <a:rPr lang="pl-PL" sz="24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</a:br>
            <a:r>
              <a:rPr lang="pl-PL" sz="24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/>
            </a:r>
            <a:br>
              <a:rPr lang="pl-PL" sz="24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</a:br>
            <a:r>
              <a:rPr lang="pl-PL" sz="32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tel. 14 652 44 04</a:t>
            </a:r>
            <a:r>
              <a:rPr lang="pl-PL" sz="24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/>
            </a:r>
            <a:br>
              <a:rPr lang="pl-PL" sz="24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</a:br>
            <a:r>
              <a:rPr lang="pl-PL" sz="24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/>
            </a:r>
            <a:br>
              <a:rPr lang="pl-PL" sz="24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</a:br>
            <a:r>
              <a:rPr lang="pl-PL" sz="24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pogostoro@interia.pl</a:t>
            </a:r>
            <a:br>
              <a:rPr lang="pl-PL" sz="24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</a:br>
            <a:r>
              <a:rPr lang="pl-PL" sz="24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/>
            </a:r>
            <a:br>
              <a:rPr lang="pl-PL" sz="24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</a:br>
            <a:r>
              <a:rPr lang="pl-PL" sz="24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www.psr.tuchow.pl</a:t>
            </a:r>
            <a:br>
              <a:rPr lang="pl-PL" sz="24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</a:br>
            <a:r>
              <a:rPr lang="pl-PL" sz="24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www.pogorze.info</a:t>
            </a:r>
            <a:endParaRPr lang="pl-PL" sz="2400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pic>
        <p:nvPicPr>
          <p:cNvPr id="5" name="Obraz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36512" y="0"/>
            <a:ext cx="1985166" cy="6885384"/>
          </a:xfrm>
          <a:prstGeom prst="rect">
            <a:avLst/>
          </a:prstGeom>
        </p:spPr>
      </p:pic>
      <p:pic>
        <p:nvPicPr>
          <p:cNvPr id="1029" name="Picture 5" descr="http://www.psr.tuchow.pl/stuff/02_leader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668344" y="5445224"/>
            <a:ext cx="1080000" cy="10717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Prostokąt 5"/>
          <p:cNvSpPr/>
          <p:nvPr/>
        </p:nvSpPr>
        <p:spPr>
          <a:xfrm>
            <a:off x="3004108" y="5432794"/>
            <a:ext cx="4572000" cy="1015663"/>
          </a:xfrm>
          <a:prstGeom prst="rect">
            <a:avLst/>
          </a:prstGeom>
        </p:spPr>
        <p:txBody>
          <a:bodyPr>
            <a:spAutoFit/>
          </a:bodyPr>
          <a:lstStyle/>
          <a:p>
            <a:pPr algn="r"/>
            <a:r>
              <a:rPr lang="pl-PL" sz="16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Działanie M19</a:t>
            </a:r>
          </a:p>
          <a:p>
            <a:pPr algn="r"/>
            <a:r>
              <a:rPr lang="pl-PL" sz="16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Wsparcie dla rozwoju lokalnego</a:t>
            </a:r>
          </a:p>
          <a:p>
            <a:pPr algn="r"/>
            <a:r>
              <a:rPr lang="pl-PL" sz="16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w ramach inicjatywy </a:t>
            </a:r>
            <a:r>
              <a:rPr lang="pl-PL" sz="1600" b="1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LEADER</a:t>
            </a:r>
          </a:p>
          <a:p>
            <a:pPr algn="r"/>
            <a:r>
              <a:rPr lang="pl-PL" sz="12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(RLKS - rozwój lokalny kierowany przez społeczność)</a:t>
            </a:r>
            <a:endParaRPr lang="pl-PL" sz="16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pic>
        <p:nvPicPr>
          <p:cNvPr id="7" name="Obraz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696624" y="188640"/>
            <a:ext cx="2051720" cy="12249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3679785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2069301" y="1413547"/>
            <a:ext cx="6692280" cy="3887661"/>
          </a:xfrm>
        </p:spPr>
        <p:txBody>
          <a:bodyPr>
            <a:noAutofit/>
          </a:bodyPr>
          <a:lstStyle/>
          <a:p>
            <a:pPr algn="l"/>
            <a:r>
              <a:rPr lang="pl-PL" sz="2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Działanie</a:t>
            </a:r>
            <a:r>
              <a:rPr lang="pl-PL" sz="24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LEADER </a:t>
            </a:r>
            <a:r>
              <a:rPr lang="pl-PL" sz="2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realizuje cel szczegółowy 6B „wspieranie lokalnego rozwoju na obszarach wiejskich</a:t>
            </a:r>
            <a:r>
              <a:rPr lang="pl-PL" sz="24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” </a:t>
            </a:r>
            <a:r>
              <a:rPr lang="pl-PL" sz="2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poprzez wdrażanie </a:t>
            </a:r>
            <a:r>
              <a:rPr lang="pl-PL" sz="2400" i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lokalnych strategii rozwoju</a:t>
            </a:r>
            <a:r>
              <a:rPr lang="pl-PL" sz="2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(</a:t>
            </a:r>
            <a:r>
              <a:rPr lang="pl-PL" sz="2400" b="1" dirty="0">
                <a:solidFill>
                  <a:srgbClr val="FF0000"/>
                </a:solidFill>
              </a:rPr>
              <a:t>LSR</a:t>
            </a:r>
            <a:r>
              <a:rPr lang="pl-PL" sz="2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). </a:t>
            </a:r>
            <a:r>
              <a:rPr lang="pl-PL" sz="24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/>
            </a:r>
            <a:br>
              <a:rPr lang="pl-PL" sz="24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</a:br>
            <a:r>
              <a:rPr lang="pl-PL" sz="2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/>
            </a:r>
            <a:br>
              <a:rPr lang="pl-PL" sz="2400" dirty="0">
                <a:solidFill>
                  <a:schemeClr val="tx1">
                    <a:lumMod val="65000"/>
                    <a:lumOff val="35000"/>
                  </a:schemeClr>
                </a:solidFill>
              </a:rPr>
            </a:br>
            <a:r>
              <a:rPr lang="pl-PL" sz="2400" b="1" dirty="0" smtClean="0">
                <a:solidFill>
                  <a:srgbClr val="FF0000"/>
                </a:solidFill>
              </a:rPr>
              <a:t>LSR</a:t>
            </a:r>
            <a:r>
              <a:rPr lang="pl-PL" sz="24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pl-PL" sz="2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to oddolnie tworzony w partnerstwie trzech sektorów dokument strategiczny dotyczący danego, spójnego obszaru. 	</a:t>
            </a:r>
          </a:p>
        </p:txBody>
      </p:sp>
      <p:pic>
        <p:nvPicPr>
          <p:cNvPr id="5" name="Obraz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36512" y="0"/>
            <a:ext cx="1985166" cy="6885384"/>
          </a:xfrm>
          <a:prstGeom prst="rect">
            <a:avLst/>
          </a:prstGeom>
        </p:spPr>
      </p:pic>
      <p:pic>
        <p:nvPicPr>
          <p:cNvPr id="1029" name="Picture 5" descr="http://www.psr.tuchow.pl/stuff/02_leader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668344" y="5445224"/>
            <a:ext cx="1080000" cy="10717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Prostokąt 5"/>
          <p:cNvSpPr/>
          <p:nvPr/>
        </p:nvSpPr>
        <p:spPr>
          <a:xfrm>
            <a:off x="3004108" y="5432794"/>
            <a:ext cx="4572000" cy="1015663"/>
          </a:xfrm>
          <a:prstGeom prst="rect">
            <a:avLst/>
          </a:prstGeom>
        </p:spPr>
        <p:txBody>
          <a:bodyPr>
            <a:spAutoFit/>
          </a:bodyPr>
          <a:lstStyle/>
          <a:p>
            <a:pPr algn="r"/>
            <a:r>
              <a:rPr lang="pl-PL" sz="16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Działanie M19</a:t>
            </a:r>
          </a:p>
          <a:p>
            <a:pPr algn="r"/>
            <a:r>
              <a:rPr lang="pl-PL" sz="16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Wsparcie dla rozwoju lokalnego</a:t>
            </a:r>
          </a:p>
          <a:p>
            <a:pPr algn="r"/>
            <a:r>
              <a:rPr lang="pl-PL" sz="16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w ramach inicjatywy </a:t>
            </a:r>
            <a:r>
              <a:rPr lang="pl-PL" sz="1600" b="1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LEADER</a:t>
            </a:r>
          </a:p>
          <a:p>
            <a:pPr algn="r"/>
            <a:r>
              <a:rPr lang="pl-PL" sz="12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(RLKS - rozwój lokalny kierowany przez społeczność)</a:t>
            </a:r>
            <a:endParaRPr lang="pl-PL" sz="16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pic>
        <p:nvPicPr>
          <p:cNvPr id="7" name="Obraz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696624" y="188640"/>
            <a:ext cx="2051720" cy="12249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8327474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2069301" y="1413547"/>
            <a:ext cx="6692280" cy="3887661"/>
          </a:xfrm>
        </p:spPr>
        <p:txBody>
          <a:bodyPr>
            <a:noAutofit/>
          </a:bodyPr>
          <a:lstStyle/>
          <a:p>
            <a:pPr algn="l"/>
            <a:r>
              <a:rPr lang="pl-PL" sz="24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W ramach głównego celu szczegółowego 6B wspierane będą operacje mające na celu:</a:t>
            </a:r>
            <a:r>
              <a:rPr lang="pl-PL" sz="24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/>
            </a:r>
            <a:br>
              <a:rPr lang="pl-PL" sz="24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</a:br>
            <a:r>
              <a:rPr lang="pl-PL" sz="24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/>
            </a:r>
            <a:br>
              <a:rPr lang="pl-PL" sz="24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</a:br>
            <a:r>
              <a:rPr lang="pl-PL" sz="24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1) wzmocnienie kapitału społecznego, w tym </a:t>
            </a:r>
            <a:br>
              <a:rPr lang="pl-PL" sz="24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</a:br>
            <a:r>
              <a:rPr lang="pl-PL" sz="24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z wykorzystaniem rozwiązań innowacyjnych </a:t>
            </a:r>
            <a:br>
              <a:rPr lang="pl-PL" sz="24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</a:br>
            <a:r>
              <a:rPr lang="pl-PL" sz="24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i wspieranie partycypacji społeczności lokalnej </a:t>
            </a:r>
            <a:br>
              <a:rPr lang="pl-PL" sz="24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</a:br>
            <a:r>
              <a:rPr lang="pl-PL" sz="24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w realizacji LSR,</a:t>
            </a:r>
            <a:br>
              <a:rPr lang="pl-PL" sz="24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</a:br>
            <a:r>
              <a:rPr lang="pl-PL" sz="24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/>
            </a:r>
            <a:br>
              <a:rPr lang="pl-PL" sz="24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</a:br>
            <a:r>
              <a:rPr lang="pl-PL" sz="24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2) zakładanie działalności gospodarczej i rozwój przedsiębiorczości,</a:t>
            </a:r>
            <a:endParaRPr lang="pl-PL" sz="24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pic>
        <p:nvPicPr>
          <p:cNvPr id="5" name="Obraz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36512" y="0"/>
            <a:ext cx="1985166" cy="6885384"/>
          </a:xfrm>
          <a:prstGeom prst="rect">
            <a:avLst/>
          </a:prstGeom>
        </p:spPr>
      </p:pic>
      <p:pic>
        <p:nvPicPr>
          <p:cNvPr id="1029" name="Picture 5" descr="http://www.psr.tuchow.pl/stuff/02_leader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668344" y="5445224"/>
            <a:ext cx="1080000" cy="10717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Prostokąt 5"/>
          <p:cNvSpPr/>
          <p:nvPr/>
        </p:nvSpPr>
        <p:spPr>
          <a:xfrm>
            <a:off x="3004108" y="5432794"/>
            <a:ext cx="4572000" cy="1015663"/>
          </a:xfrm>
          <a:prstGeom prst="rect">
            <a:avLst/>
          </a:prstGeom>
        </p:spPr>
        <p:txBody>
          <a:bodyPr>
            <a:spAutoFit/>
          </a:bodyPr>
          <a:lstStyle/>
          <a:p>
            <a:pPr algn="r"/>
            <a:r>
              <a:rPr lang="pl-PL" sz="16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Działanie M19</a:t>
            </a:r>
          </a:p>
          <a:p>
            <a:pPr algn="r"/>
            <a:r>
              <a:rPr lang="pl-PL" sz="16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Wsparcie dla rozwoju lokalnego</a:t>
            </a:r>
          </a:p>
          <a:p>
            <a:pPr algn="r"/>
            <a:r>
              <a:rPr lang="pl-PL" sz="16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w ramach inicjatywy </a:t>
            </a:r>
            <a:r>
              <a:rPr lang="pl-PL" sz="1600" b="1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LEADER</a:t>
            </a:r>
          </a:p>
          <a:p>
            <a:pPr algn="r"/>
            <a:r>
              <a:rPr lang="pl-PL" sz="12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(RLKS - rozwój lokalny kierowany przez społeczność)</a:t>
            </a:r>
            <a:endParaRPr lang="pl-PL" sz="16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pic>
        <p:nvPicPr>
          <p:cNvPr id="7" name="Obraz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696624" y="188640"/>
            <a:ext cx="2051720" cy="12249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3431110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2069301" y="1413547"/>
            <a:ext cx="6692280" cy="3887661"/>
          </a:xfrm>
        </p:spPr>
        <p:txBody>
          <a:bodyPr>
            <a:noAutofit/>
          </a:bodyPr>
          <a:lstStyle/>
          <a:p>
            <a:pPr algn="l"/>
            <a:r>
              <a:rPr lang="pl-PL" sz="24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3) dywersyfikację źródeł dochodu, w tym tworzenie</a:t>
            </a:r>
            <a:br>
              <a:rPr lang="pl-PL" sz="24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</a:br>
            <a:r>
              <a:rPr lang="pl-PL" sz="24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i rozwój inkubatorów przetwórstwa lokalnego tj. infrastruktury służącej przetwarzaniu produktów rolnych w celu udostępniania jej lokalnym producentom</a:t>
            </a:r>
            <a:br>
              <a:rPr lang="pl-PL" sz="24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</a:br>
            <a:r>
              <a:rPr lang="pl-PL" sz="24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/>
            </a:r>
            <a:br>
              <a:rPr lang="pl-PL" sz="24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</a:br>
            <a:r>
              <a:rPr lang="pl-PL" sz="24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4) podnoszenie kompetencji osób z obszaru LSR </a:t>
            </a:r>
            <a:br>
              <a:rPr lang="pl-PL" sz="24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</a:br>
            <a:r>
              <a:rPr lang="pl-PL" sz="24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w powiązaniu z zakładaniem działalności </a:t>
            </a:r>
            <a:r>
              <a:rPr lang="pl-PL" sz="2400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gospodar-czej</a:t>
            </a:r>
            <a:r>
              <a:rPr lang="pl-PL" sz="24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, rozwojem przedsiębiorczości lub dywersyfikacją źródeł dochodów, w szczególności rolników i osób długotrwale pozostających bez pracy,</a:t>
            </a:r>
            <a:endParaRPr lang="pl-PL" sz="24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pic>
        <p:nvPicPr>
          <p:cNvPr id="5" name="Obraz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36512" y="0"/>
            <a:ext cx="1985166" cy="6885384"/>
          </a:xfrm>
          <a:prstGeom prst="rect">
            <a:avLst/>
          </a:prstGeom>
        </p:spPr>
      </p:pic>
      <p:pic>
        <p:nvPicPr>
          <p:cNvPr id="1029" name="Picture 5" descr="http://www.psr.tuchow.pl/stuff/02_leader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668344" y="5445224"/>
            <a:ext cx="1080000" cy="10717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Prostokąt 5"/>
          <p:cNvSpPr/>
          <p:nvPr/>
        </p:nvSpPr>
        <p:spPr>
          <a:xfrm>
            <a:off x="3004108" y="5432794"/>
            <a:ext cx="4572000" cy="1015663"/>
          </a:xfrm>
          <a:prstGeom prst="rect">
            <a:avLst/>
          </a:prstGeom>
        </p:spPr>
        <p:txBody>
          <a:bodyPr>
            <a:spAutoFit/>
          </a:bodyPr>
          <a:lstStyle/>
          <a:p>
            <a:pPr algn="r"/>
            <a:r>
              <a:rPr lang="pl-PL" sz="16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Działanie M19</a:t>
            </a:r>
          </a:p>
          <a:p>
            <a:pPr algn="r"/>
            <a:r>
              <a:rPr lang="pl-PL" sz="16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Wsparcie dla rozwoju lokalnego</a:t>
            </a:r>
          </a:p>
          <a:p>
            <a:pPr algn="r"/>
            <a:r>
              <a:rPr lang="pl-PL" sz="16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w ramach inicjatywy </a:t>
            </a:r>
            <a:r>
              <a:rPr lang="pl-PL" sz="1600" b="1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LEADER</a:t>
            </a:r>
          </a:p>
          <a:p>
            <a:pPr algn="r"/>
            <a:r>
              <a:rPr lang="pl-PL" sz="12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(RLKS - rozwój lokalny kierowany przez społeczność)</a:t>
            </a:r>
            <a:endParaRPr lang="pl-PL" sz="16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pic>
        <p:nvPicPr>
          <p:cNvPr id="7" name="Obraz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696624" y="188640"/>
            <a:ext cx="2051720" cy="12249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3393966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2069301" y="1413547"/>
            <a:ext cx="6692280" cy="3887661"/>
          </a:xfrm>
        </p:spPr>
        <p:txBody>
          <a:bodyPr>
            <a:noAutofit/>
          </a:bodyPr>
          <a:lstStyle/>
          <a:p>
            <a:pPr algn="l"/>
            <a:r>
              <a:rPr lang="pl-PL" sz="24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5) podnoszenie wiedzy społeczności lokalnej </a:t>
            </a:r>
            <a:br>
              <a:rPr lang="pl-PL" sz="24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</a:br>
            <a:r>
              <a:rPr lang="pl-PL" sz="24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w zakresie ochrony środowiska, zmian klimatycznych a także innowacji,</a:t>
            </a:r>
            <a:br>
              <a:rPr lang="pl-PL" sz="24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</a:br>
            <a:r>
              <a:rPr lang="pl-PL" sz="24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/>
            </a:r>
            <a:br>
              <a:rPr lang="pl-PL" sz="24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</a:br>
            <a:r>
              <a:rPr lang="pl-PL" sz="24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6) rozwój produktów lokalnych,</a:t>
            </a:r>
            <a:br>
              <a:rPr lang="pl-PL" sz="24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</a:br>
            <a:r>
              <a:rPr lang="pl-PL" sz="24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/>
            </a:r>
            <a:br>
              <a:rPr lang="pl-PL" sz="24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</a:br>
            <a:r>
              <a:rPr lang="pl-PL" sz="24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7) rozwój rynków zbytu, z wyłączeniem targowisk,</a:t>
            </a:r>
            <a:endParaRPr lang="pl-PL" sz="24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pic>
        <p:nvPicPr>
          <p:cNvPr id="5" name="Obraz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36512" y="0"/>
            <a:ext cx="1985166" cy="6885384"/>
          </a:xfrm>
          <a:prstGeom prst="rect">
            <a:avLst/>
          </a:prstGeom>
        </p:spPr>
      </p:pic>
      <p:pic>
        <p:nvPicPr>
          <p:cNvPr id="1029" name="Picture 5" descr="http://www.psr.tuchow.pl/stuff/02_leader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668344" y="5445224"/>
            <a:ext cx="1080000" cy="10717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Prostokąt 5"/>
          <p:cNvSpPr/>
          <p:nvPr/>
        </p:nvSpPr>
        <p:spPr>
          <a:xfrm>
            <a:off x="3004108" y="5432794"/>
            <a:ext cx="4572000" cy="1015663"/>
          </a:xfrm>
          <a:prstGeom prst="rect">
            <a:avLst/>
          </a:prstGeom>
        </p:spPr>
        <p:txBody>
          <a:bodyPr>
            <a:spAutoFit/>
          </a:bodyPr>
          <a:lstStyle/>
          <a:p>
            <a:pPr algn="r"/>
            <a:r>
              <a:rPr lang="pl-PL" sz="16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Działanie M19</a:t>
            </a:r>
          </a:p>
          <a:p>
            <a:pPr algn="r"/>
            <a:r>
              <a:rPr lang="pl-PL" sz="16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Wsparcie dla rozwoju lokalnego</a:t>
            </a:r>
          </a:p>
          <a:p>
            <a:pPr algn="r"/>
            <a:r>
              <a:rPr lang="pl-PL" sz="16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w ramach inicjatywy </a:t>
            </a:r>
            <a:r>
              <a:rPr lang="pl-PL" sz="1600" b="1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LEADER</a:t>
            </a:r>
          </a:p>
          <a:p>
            <a:pPr algn="r"/>
            <a:r>
              <a:rPr lang="pl-PL" sz="12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(RLKS - rozwój lokalny kierowany przez społeczność)</a:t>
            </a:r>
            <a:endParaRPr lang="pl-PL" sz="16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pic>
        <p:nvPicPr>
          <p:cNvPr id="7" name="Obraz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696624" y="188640"/>
            <a:ext cx="2051720" cy="12249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0597980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2069301" y="1413547"/>
            <a:ext cx="6692280" cy="3887661"/>
          </a:xfrm>
        </p:spPr>
        <p:txBody>
          <a:bodyPr>
            <a:noAutofit/>
          </a:bodyPr>
          <a:lstStyle/>
          <a:p>
            <a:pPr algn="l"/>
            <a:r>
              <a:rPr lang="pl-PL" sz="24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8) zachowanie dziedzictwa lokalnego,</a:t>
            </a:r>
            <a:br>
              <a:rPr lang="pl-PL" sz="24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</a:br>
            <a:r>
              <a:rPr lang="pl-PL" sz="24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/>
            </a:r>
            <a:br>
              <a:rPr lang="pl-PL" sz="24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</a:br>
            <a:r>
              <a:rPr lang="pl-PL" sz="24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9) rozwój ogólnodostępnej i niekomercyjnej infrastruktury turystycznej, rekreacyjnej lub kulturalnej,</a:t>
            </a:r>
            <a:br>
              <a:rPr lang="pl-PL" sz="24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</a:br>
            <a:r>
              <a:rPr lang="pl-PL" sz="24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/>
            </a:r>
            <a:br>
              <a:rPr lang="pl-PL" sz="24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</a:br>
            <a:r>
              <a:rPr lang="pl-PL" sz="24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10) rozwój infrastruktury drogowej gwarantującej spójność terytorialną w zakresie włączenia społecznego.</a:t>
            </a:r>
            <a:endParaRPr lang="pl-PL" sz="24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pic>
        <p:nvPicPr>
          <p:cNvPr id="5" name="Obraz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36512" y="0"/>
            <a:ext cx="1985166" cy="6885384"/>
          </a:xfrm>
          <a:prstGeom prst="rect">
            <a:avLst/>
          </a:prstGeom>
        </p:spPr>
      </p:pic>
      <p:pic>
        <p:nvPicPr>
          <p:cNvPr id="1029" name="Picture 5" descr="http://www.psr.tuchow.pl/stuff/02_leader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668344" y="5445224"/>
            <a:ext cx="1080000" cy="10717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Prostokąt 5"/>
          <p:cNvSpPr/>
          <p:nvPr/>
        </p:nvSpPr>
        <p:spPr>
          <a:xfrm>
            <a:off x="3004108" y="5432794"/>
            <a:ext cx="4572000" cy="1015663"/>
          </a:xfrm>
          <a:prstGeom prst="rect">
            <a:avLst/>
          </a:prstGeom>
        </p:spPr>
        <p:txBody>
          <a:bodyPr>
            <a:spAutoFit/>
          </a:bodyPr>
          <a:lstStyle/>
          <a:p>
            <a:pPr algn="r"/>
            <a:r>
              <a:rPr lang="pl-PL" sz="16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Działanie M19</a:t>
            </a:r>
          </a:p>
          <a:p>
            <a:pPr algn="r"/>
            <a:r>
              <a:rPr lang="pl-PL" sz="16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Wsparcie dla rozwoju lokalnego</a:t>
            </a:r>
          </a:p>
          <a:p>
            <a:pPr algn="r"/>
            <a:r>
              <a:rPr lang="pl-PL" sz="16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w ramach inicjatywy </a:t>
            </a:r>
            <a:r>
              <a:rPr lang="pl-PL" sz="1600" b="1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LEADER</a:t>
            </a:r>
          </a:p>
          <a:p>
            <a:pPr algn="r"/>
            <a:r>
              <a:rPr lang="pl-PL" sz="12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(RLKS - rozwój lokalny kierowany przez społeczność)</a:t>
            </a:r>
            <a:endParaRPr lang="pl-PL" sz="16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pic>
        <p:nvPicPr>
          <p:cNvPr id="7" name="Obraz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696624" y="188640"/>
            <a:ext cx="2051720" cy="12249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7590076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2069301" y="1413547"/>
            <a:ext cx="6692280" cy="3887661"/>
          </a:xfrm>
        </p:spPr>
        <p:txBody>
          <a:bodyPr>
            <a:noAutofit/>
          </a:bodyPr>
          <a:lstStyle/>
          <a:p>
            <a:pPr algn="l"/>
            <a:r>
              <a:rPr lang="pl-PL" sz="24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Wdrażanie lokalnych strategii rozwoju </a:t>
            </a:r>
            <a:r>
              <a:rPr lang="pl-PL" sz="24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/>
            </a:r>
            <a:br>
              <a:rPr lang="pl-PL" sz="24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</a:br>
            <a:r>
              <a:rPr lang="pl-PL" sz="24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/>
            </a:r>
            <a:br>
              <a:rPr lang="pl-PL" sz="24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</a:br>
            <a:r>
              <a:rPr lang="pl-PL" sz="2400" b="1" u="sng" dirty="0">
                <a:solidFill>
                  <a:schemeClr val="tx1">
                    <a:lumMod val="65000"/>
                    <a:lumOff val="35000"/>
                  </a:schemeClr>
                </a:solidFill>
              </a:rPr>
              <a:t>Rodzaj wsparcia </a:t>
            </a:r>
            <a:r>
              <a:rPr lang="pl-PL" sz="24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/>
            </a:r>
            <a:br>
              <a:rPr lang="pl-PL" sz="24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</a:br>
            <a:r>
              <a:rPr lang="pl-PL" sz="24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Pomoc </a:t>
            </a:r>
            <a:r>
              <a:rPr lang="pl-PL" sz="2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ma formę </a:t>
            </a:r>
            <a:r>
              <a:rPr lang="pl-PL" sz="2400" u="sng" dirty="0">
                <a:solidFill>
                  <a:schemeClr val="tx1">
                    <a:lumMod val="65000"/>
                    <a:lumOff val="35000"/>
                  </a:schemeClr>
                </a:solidFill>
              </a:rPr>
              <a:t>refundacji</a:t>
            </a:r>
            <a:r>
              <a:rPr lang="pl-PL" sz="2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lub płatności zryczałtowanej w zależności od rodzaju operacji. </a:t>
            </a:r>
            <a:r>
              <a:rPr lang="pl-PL" sz="24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/>
            </a:r>
            <a:br>
              <a:rPr lang="pl-PL" sz="24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</a:br>
            <a:r>
              <a:rPr lang="pl-PL" sz="24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W </a:t>
            </a:r>
            <a:r>
              <a:rPr lang="pl-PL" sz="2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przypadku operacji polegających na rozpoczęciu prowadzenia działalności gospodarczej pomoc ma formę płatności zryczałtowanej (premii). 	</a:t>
            </a:r>
            <a:br>
              <a:rPr lang="pl-PL" sz="2400" dirty="0">
                <a:solidFill>
                  <a:schemeClr val="tx1">
                    <a:lumMod val="65000"/>
                    <a:lumOff val="35000"/>
                  </a:schemeClr>
                </a:solidFill>
              </a:rPr>
            </a:br>
            <a:endParaRPr lang="pl-PL" sz="24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pic>
        <p:nvPicPr>
          <p:cNvPr id="5" name="Obraz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36512" y="0"/>
            <a:ext cx="1985166" cy="6885384"/>
          </a:xfrm>
          <a:prstGeom prst="rect">
            <a:avLst/>
          </a:prstGeom>
        </p:spPr>
      </p:pic>
      <p:pic>
        <p:nvPicPr>
          <p:cNvPr id="1029" name="Picture 5" descr="http://www.psr.tuchow.pl/stuff/02_leader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668344" y="5445224"/>
            <a:ext cx="1080000" cy="10717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Prostokąt 5"/>
          <p:cNvSpPr/>
          <p:nvPr/>
        </p:nvSpPr>
        <p:spPr>
          <a:xfrm>
            <a:off x="3004108" y="5432794"/>
            <a:ext cx="4572000" cy="1015663"/>
          </a:xfrm>
          <a:prstGeom prst="rect">
            <a:avLst/>
          </a:prstGeom>
        </p:spPr>
        <p:txBody>
          <a:bodyPr>
            <a:spAutoFit/>
          </a:bodyPr>
          <a:lstStyle/>
          <a:p>
            <a:pPr algn="r"/>
            <a:r>
              <a:rPr lang="pl-PL" sz="16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Działanie M19</a:t>
            </a:r>
          </a:p>
          <a:p>
            <a:pPr algn="r"/>
            <a:r>
              <a:rPr lang="pl-PL" sz="16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Wsparcie dla rozwoju lokalnego</a:t>
            </a:r>
          </a:p>
          <a:p>
            <a:pPr algn="r"/>
            <a:r>
              <a:rPr lang="pl-PL" sz="16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w ramach inicjatywy </a:t>
            </a:r>
            <a:r>
              <a:rPr lang="pl-PL" sz="1600" b="1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LEADER</a:t>
            </a:r>
          </a:p>
          <a:p>
            <a:pPr algn="r"/>
            <a:r>
              <a:rPr lang="pl-PL" sz="12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(RLKS - rozwój lokalny kierowany przez społeczność)</a:t>
            </a:r>
            <a:endParaRPr lang="pl-PL" sz="16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pic>
        <p:nvPicPr>
          <p:cNvPr id="7" name="Obraz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696624" y="188640"/>
            <a:ext cx="2051720" cy="12249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4499321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115</TotalTime>
  <Words>826</Words>
  <Application>Microsoft Office PowerPoint</Application>
  <PresentationFormat>Pokaz na ekranie (4:3)</PresentationFormat>
  <Paragraphs>150</Paragraphs>
  <Slides>30</Slides>
  <Notes>0</Notes>
  <HiddenSlides>0</HiddenSlides>
  <MMClips>0</MMClips>
  <ScaleCrop>false</ScaleCrop>
  <HeadingPairs>
    <vt:vector size="4" baseType="variant">
      <vt:variant>
        <vt:lpstr>Motyw</vt:lpstr>
      </vt:variant>
      <vt:variant>
        <vt:i4>1</vt:i4>
      </vt:variant>
      <vt:variant>
        <vt:lpstr>Tytuły slajdów</vt:lpstr>
      </vt:variant>
      <vt:variant>
        <vt:i4>30</vt:i4>
      </vt:variant>
    </vt:vector>
  </HeadingPairs>
  <TitlesOfParts>
    <vt:vector size="31" baseType="lpstr">
      <vt:lpstr>Motyw pakietu Office</vt:lpstr>
      <vt:lpstr>Program Rozwoju Obszarów Wiejskich na lata 2014-2020 </vt:lpstr>
      <vt:lpstr>LEADER to rozwój lokalny kierowany przez społeczność (RLKS), wspierany ze środków EFRROW.   LEADER może być realizowany na obszarach wiejskich, przez które rozumieć należy obszar całego kraju, z wyłączeniem obszaru miast o liczbie mieszkańców większej niż 20 000. </vt:lpstr>
      <vt:lpstr>Pogórzańskie Stowarzyszenie Rozwoju  obejmuje obszar pięciu gmin:  Tuchów, Rzepiennik Strzyżewski, Gromnik, Szerzyny, Ryglice.  Liczba mieszkańców zamieszkujących te gminy: 53 505.</vt:lpstr>
      <vt:lpstr>Działanie LEADER realizuje cel szczegółowy 6B „wspieranie lokalnego rozwoju na obszarach wiejskich” poprzez wdrażanie lokalnych strategii rozwoju (LSR).   LSR to oddolnie tworzony w partnerstwie trzech sektorów dokument strategiczny dotyczący danego, spójnego obszaru.  </vt:lpstr>
      <vt:lpstr>W ramach głównego celu szczegółowego 6B wspierane będą operacje mające na celu:  1) wzmocnienie kapitału społecznego, w tym  z wykorzystaniem rozwiązań innowacyjnych  i wspieranie partycypacji społeczności lokalnej  w realizacji LSR,  2) zakładanie działalności gospodarczej i rozwój przedsiębiorczości,</vt:lpstr>
      <vt:lpstr>3) dywersyfikację źródeł dochodu, w tym tworzenie i rozwój inkubatorów przetwórstwa lokalnego tj. infrastruktury służącej przetwarzaniu produktów rolnych w celu udostępniania jej lokalnym producentom  4) podnoszenie kompetencji osób z obszaru LSR  w powiązaniu z zakładaniem działalności gospodar-czej, rozwojem przedsiębiorczości lub dywersyfikacją źródeł dochodów, w szczególności rolników i osób długotrwale pozostających bez pracy,</vt:lpstr>
      <vt:lpstr>5) podnoszenie wiedzy społeczności lokalnej  w zakresie ochrony środowiska, zmian klimatycznych a także innowacji,  6) rozwój produktów lokalnych,  7) rozwój rynków zbytu, z wyłączeniem targowisk,</vt:lpstr>
      <vt:lpstr>8) zachowanie dziedzictwa lokalnego,  9) rozwój ogólnodostępnej i niekomercyjnej infrastruktury turystycznej, rekreacyjnej lub kulturalnej,  10) rozwój infrastruktury drogowej gwarantującej spójność terytorialną w zakresie włączenia społecznego.</vt:lpstr>
      <vt:lpstr>Wdrażanie lokalnych strategii rozwoju   Rodzaj wsparcia  Pomoc ma formę refundacji lub płatności zryczałtowanej w zależności od rodzaju operacji.  W przypadku operacji polegających na rozpoczęciu prowadzenia działalności gospodarczej pomoc ma formę płatności zryczałtowanej (premii).   </vt:lpstr>
      <vt:lpstr>Beneficjenci • Osoby fizyczne. • Osoby prawne, w tym m.in. kółka rolnicze, JST  z wyłączeniem województw, ich związki bądź ich jednostki organizacyjne, organizacje pozarządowe, spółdzielnie, kościoły, związki wyznaniowe. • Jednostki organizacyjne nieposiadające osobowości prawnej, którym ustawy przyznają zdolność prawną.</vt:lpstr>
      <vt:lpstr>W przypadku operacji mających na celu rozpoczęcie lub rozwój działalności pozarolniczej pomoc może być przyznana:  a) osobom fizycznym ubezpieczonym na podstawie przepisów o ubezpieczeniu społecznym rolników  w niepełnym zakresie, którzy obok rolniczej prowadzą działalność pozarolniczą,  b)osobom prowadzącym działalność gospodarczą, </vt:lpstr>
      <vt:lpstr>c)osobom nieubezpieczonym na podstawie przepisów o ubezpieczeniu społecznym rolników deklarującym podjęcie działalności pozarolniczej,  - wykonującym lub deklarującym działalność gospodarczą w formie mikro lub małego przedsiębiorstwa.</vt:lpstr>
      <vt:lpstr>Koszty kwalifikowalne  Koszty kwalifikowalne obejmują koszty: • zakupu dóbr i usług, • wykonania robót budowlanych, • organizacji i przeprowadzenia spotkania, szkolenia, wydarzenia promocyjnego itp.;</vt:lpstr>
      <vt:lpstr>• najmu, dzierżawy lub zakupu oprogramowania, sprzętu, narzędzi, urządzeń lub maszyn, materiałów lub przedmiotów;  • zakupu środków transportu przy czym koszt nie może przekroczyć 30% pozostałych kosztów kwalifikowalnych operacji, pomniejszonych o koszty ogólne;</vt:lpstr>
      <vt:lpstr> • zatrudnienia osób zaangażowanych w realizację operacji tylko w przypadku operacji o charakterze szkoleniowym, funkcjonowania nowoutworzonych sieci oraz inkubatorów przetwórstwa lokalnego;  • ogólne;  • inne koszty związane z realizacją operacji.</vt:lpstr>
      <vt:lpstr>Nie ma możliwości wsparcia zakupu używanych maszyn, urządzeń, sprzętu lub innego wyposażenia objętego operacją, za wyjątkiem zakupu eksponatów w ramach operacji dotyczących zachowania dziedzictwa.</vt:lpstr>
      <vt:lpstr>Warunki kwalifikowalności   Pomoc może być przyznana jeżeli:   • wnioskodawca wykaże doświadczenie lub uzasadni potencjał, lub kwalifikacje, lub prowadzi działalność odpowiednią do realizacji operacji;   • operacja jest uzasadniona ekonomicznie, za wyjątkiem operacji:  </vt:lpstr>
      <vt:lpstr>a) polegającej na nieodpłatnym lub niekomercyjnym udostępnianiu:  - infrastruktury służącej działalności przetwórczej udostępnianej lokalnym producentom,  - ogólnodostępnej infrastruktury turystycznej, rekreacyjnej, kulturalnej lub drogowej gwarantującej spójność terytorialną w zakresie włączenia społecznego,  - obiektów stanowiących dziedzictwo lokalne,  b) szkoleniowej, </vt:lpstr>
      <vt:lpstr>W przypadku wsparcia w zakresie rozwijania działalności gospodarczej, uzyskanie pomocy powyżej 25 000 zł wymaga utworzenia co najmniej jednego miejsca pracy.   W przypadku zakładania działalności gospodarczej zawsze wymagane jest utworzenie przynajmniej jednego miejsca pracy (w tym samozatrudnienie).   </vt:lpstr>
      <vt:lpstr>Pomoc nie jest przyznawana na:  • operacje służące zaspokajaniu partykularnych potrzeb beneficjenta;   • organizację operacji cyklicznych, za wyjątkiem wydarzenia inicjującego cykl wydarzeń lub specyficznego dla danej LSR, wskazanych  i uzasadnionych w LSR;   • promocję indywidualnych przedsiębiorców, ich produktów i usług.   </vt:lpstr>
      <vt:lpstr> Zasady dotyczące ustalania kryteriów wyboru  Wybór operacji do finansowania będzie miał charakter konkursu.  Kryteria wyboru operacji oraz zasady dokonywania ich zmian określone zostaną przez LGD w LSR. Będą one podlegały ocenie przez komisję wybierającą  w ramach konkursu na wybór LSR.</vt:lpstr>
      <vt:lpstr>Premiowane przez LGD będą operacje spełniające  w szczególności jedno lub kilka z wymienionych kryteriów:  • innowacyjne;  • przewidujące zastosowanie rozwiązań sprzyjających ochronie środowiska lub klimatu;  • generujące nowe miejsca pracy;</vt:lpstr>
      <vt:lpstr> • realizowane przez podmioty zakładające działalność, której podstawę będą stanowiły lokalne produkty rolne (lokalny produkt rolny – wytwarzany na obszarze objętym lokalną strategią rozwoju);   • ukierunkowane na zaspokojenie potrzeb grup defaworyzowanych ze względu na dostęp do rynku pracy, określonych w LSR.   </vt:lpstr>
      <vt:lpstr>Limity pomocy na beneficjentów/grantobiorców:  Grantobiorcy – maksymalnie 100 000 PLN.  W przypadku podmiotu, który będzie ubiegać się  o wsparcie na rzecz sformalizowanej grupy nieposiadającej osobowości prawnej, limit pomocy jest liczony odrębnie na każdą sformalizowaną grupę.   W przypadku jednostek sektora finansów publicznych, wartość realizowanych przez nie samodzielnie grantów nie może przekroczyć 20% danego projektu grantowego. Ograniczenie to nie ma zastosowania  w przypadku, gdy sformalizowana grupa nieposiadająca osobowości prawnej realizuje grant we współpracy z jednostką sektora finansów publicznych, która ubiegała się o wsparcie na rzecz tej grupy.    </vt:lpstr>
      <vt:lpstr>Limity pomocy na beneficjentów/grantobiorców:   Beneficjenci inni niż jednostki sektora finansów publicznych oraz LGD – maksymalnie 300 000 PLN  w okresie realizacji Programu, za wyjątkiem beneficjentów realizujących operacje polegające na utworzeniu inkubatora przetwórstwa lokalnego.  </vt:lpstr>
      <vt:lpstr>Limit pomocy na operacje  Limit na operacje – 300 000 PLN kwoty pomocy  z wyłączeniem operacji z zakresu rozpoczęcie działalności gospodarczej, tworzenia inkubatorów oraz operacji realizowanych przez jednostki sektora finansów publicznych.  </vt:lpstr>
      <vt:lpstr>Limit pomocy na utworzenie inkubatora przetwórstwa lokalnego - 500 000 PLN kwoty pomocy.   Limit na operację z zakresu rozpoczęcia działalności gospodarczej – 100 000 PLN kwoty pomocy.  </vt:lpstr>
      <vt:lpstr>Intensywność pomocy wynosi od 50% do 100% kosztów kwalifikowalnych operacji,  w zależności od kategorii beneficjenta, rodzaju operacji oraz zapisów LSR.  </vt:lpstr>
      <vt:lpstr>Ważne terminy:  • sierpieñ 2015 – spotkanie warsztatowe – zgłaszanie pomysłów, potrzeb, kierunków rozwoju obszaru  • październik/listopad 2015 – złożenie LSR do Instytucji Wdrażającej  • maj/czerwiec 2016 – rozpoczęcie realizacji LSR</vt:lpstr>
      <vt:lpstr>Pogórzańskie Stowarzyszenie Rozwoju ul. Chopina 10, 33-170 Tuchów  tel. 14 652 44 04  pogostoro@interia.pl  www.psr.tuchow.pl www.pogorze.info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wch</dc:creator>
  <cp:lastModifiedBy>User1</cp:lastModifiedBy>
  <cp:revision>29</cp:revision>
  <dcterms:created xsi:type="dcterms:W3CDTF">2015-06-15T14:57:55Z</dcterms:created>
  <dcterms:modified xsi:type="dcterms:W3CDTF">2015-10-23T07:38:11Z</dcterms:modified>
</cp:coreProperties>
</file>