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6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975E-2176-45B2-89DE-7E97CD75ECAF}" type="datetimeFigureOut">
              <a:rPr lang="pl-PL" smtClean="0"/>
              <a:pPr/>
              <a:t>2015-10-23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EA5B-733B-44A7-9D0A-D55D2793B52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730298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975E-2176-45B2-89DE-7E97CD75ECAF}" type="datetimeFigureOut">
              <a:rPr lang="pl-PL" smtClean="0"/>
              <a:pPr/>
              <a:t>2015-10-23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EA5B-733B-44A7-9D0A-D55D2793B52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82996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975E-2176-45B2-89DE-7E97CD75ECAF}" type="datetimeFigureOut">
              <a:rPr lang="pl-PL" smtClean="0"/>
              <a:pPr/>
              <a:t>2015-10-23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EA5B-733B-44A7-9D0A-D55D2793B52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481888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975E-2176-45B2-89DE-7E97CD75ECAF}" type="datetimeFigureOut">
              <a:rPr lang="pl-PL" smtClean="0"/>
              <a:pPr/>
              <a:t>2015-10-23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EA5B-733B-44A7-9D0A-D55D2793B52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186140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975E-2176-45B2-89DE-7E97CD75ECAF}" type="datetimeFigureOut">
              <a:rPr lang="pl-PL" smtClean="0"/>
              <a:pPr/>
              <a:t>2015-10-23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EA5B-733B-44A7-9D0A-D55D2793B52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697888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975E-2176-45B2-89DE-7E97CD75ECAF}" type="datetimeFigureOut">
              <a:rPr lang="pl-PL" smtClean="0"/>
              <a:pPr/>
              <a:t>2015-10-23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EA5B-733B-44A7-9D0A-D55D2793B52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625978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975E-2176-45B2-89DE-7E97CD75ECAF}" type="datetimeFigureOut">
              <a:rPr lang="pl-PL" smtClean="0"/>
              <a:pPr/>
              <a:t>2015-10-23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EA5B-733B-44A7-9D0A-D55D2793B52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0611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975E-2176-45B2-89DE-7E97CD75ECAF}" type="datetimeFigureOut">
              <a:rPr lang="pl-PL" smtClean="0"/>
              <a:pPr/>
              <a:t>2015-10-23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EA5B-733B-44A7-9D0A-D55D2793B52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632917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975E-2176-45B2-89DE-7E97CD75ECAF}" type="datetimeFigureOut">
              <a:rPr lang="pl-PL" smtClean="0"/>
              <a:pPr/>
              <a:t>2015-10-23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EA5B-733B-44A7-9D0A-D55D2793B52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521791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975E-2176-45B2-89DE-7E97CD75ECAF}" type="datetimeFigureOut">
              <a:rPr lang="pl-PL" smtClean="0"/>
              <a:pPr/>
              <a:t>2015-10-23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EA5B-733B-44A7-9D0A-D55D2793B52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32965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0975E-2176-45B2-89DE-7E97CD75ECAF}" type="datetimeFigureOut">
              <a:rPr lang="pl-PL" smtClean="0"/>
              <a:pPr/>
              <a:t>2015-10-23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8EA5B-733B-44A7-9D0A-D55D2793B52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199472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0975E-2176-45B2-89DE-7E97CD75ECAF}" type="datetimeFigureOut">
              <a:rPr lang="pl-PL" smtClean="0"/>
              <a:pPr/>
              <a:t>2015-10-23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8EA5B-733B-44A7-9D0A-D55D2793B52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114741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43608" y="2181225"/>
            <a:ext cx="7772400" cy="1470025"/>
          </a:xfrm>
        </p:spPr>
        <p:txBody>
          <a:bodyPr>
            <a:noAutofit/>
          </a:bodyPr>
          <a:lstStyle/>
          <a:p>
            <a:pPr algn="r"/>
            <a:r>
              <a:rPr lang="pl-PL" sz="3200" b="1" dirty="0" smtClean="0">
                <a:solidFill>
                  <a:schemeClr val="bg1">
                    <a:lumMod val="50000"/>
                  </a:schemeClr>
                </a:solidFill>
              </a:rPr>
              <a:t>Program Rozwoju Obszarów Wiejskich</a:t>
            </a:r>
            <a:br>
              <a:rPr lang="pl-PL" sz="32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pl-PL" sz="3200" b="1" dirty="0" smtClean="0">
                <a:solidFill>
                  <a:schemeClr val="bg1">
                    <a:lumMod val="50000"/>
                  </a:schemeClr>
                </a:solidFill>
              </a:rPr>
              <a:t>na lata 2014-2020</a:t>
            </a:r>
            <a:r>
              <a:rPr lang="pl-PL" sz="3200" b="1" dirty="0" smtClean="0">
                <a:solidFill>
                  <a:schemeClr val="bg1"/>
                </a:solidFill>
              </a:rPr>
              <a:t/>
            </a:r>
            <a:br>
              <a:rPr lang="pl-PL" sz="3200" b="1" dirty="0" smtClean="0">
                <a:solidFill>
                  <a:schemeClr val="bg1"/>
                </a:solidFill>
              </a:rPr>
            </a:br>
            <a:endParaRPr lang="pl-PL" sz="3200" b="1" dirty="0">
              <a:solidFill>
                <a:schemeClr val="bg1"/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1329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4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Beneficjenci</a:t>
            </a:r>
            <a:br>
              <a:rPr lang="pl-PL" sz="24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Osoby fizyczne.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Osoby prawne, w tym m.in. kółka rolnicze, JST 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 wyłączeniem województw, ich związki bądź ich jednostki organizacyjne, organizacje pozarządowe, spółdzielnie, kościoły, związki wyznaniowe.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Jednostki organizacyjne nieposiadające osobowości prawnej, którym ustawy przyznają zdolność prawną.</a:t>
            </a:r>
            <a:endParaRPr lang="pl-PL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7819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 przypadku operacji mających na celu </a:t>
            </a:r>
            <a:r>
              <a:rPr lang="pl-PL" sz="2400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rozpoczęcie lub rozwój działalności pozarolniczej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pomoc może być przyznana: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a) osobom fizycznym ubezpieczonym na podstawie przepisów o ubezpieczeniu społecznym rolników 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 niepełnym zakresie, którzy obok rolniczej prowadzą działalność pozarolniczą,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b)osobom prowadzącym działalność gospodarczą,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pl-PL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9108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c)osobom nieubezpieczonym na podstawie przepisów o ubezpieczeniu społecznym rolników deklarującym podjęcie działalności pozarolniczej,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 wykonującym lub deklarującym działalność gospodarczą w formie mikro lub małego przedsiębiorstwa.</a:t>
            </a:r>
            <a:endParaRPr lang="pl-PL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7595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4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Koszty kwalifikowalne</a:t>
            </a:r>
            <a:br>
              <a:rPr lang="pl-PL" sz="24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Koszty kwalifikowalne obejmują koszty: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zakupu dóbr i usług,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wykonania robót budowlanych,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organizacji i przeprowadzenia spotkania, szkolenia, wydarzenia promocyjnego itp.;</a:t>
            </a:r>
            <a:endParaRPr lang="pl-PL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1083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najmu, dzierżawy lub zakupu oprogramowania, sprzętu, narzędzi, urządzeń lub maszyn, materiałów lub przedmiotów;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zakupu środków transportu przy czym koszt nie może przekroczyć 30% pozostałych kosztów kwalifikowalnych operacji, pomniejszonych o koszty ogólne;</a:t>
            </a:r>
            <a:endParaRPr lang="pl-PL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4516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zatrudnienia osób zaangażowanych w realizację operacji tylko w przypadku operacji o charakterze szkoleniowym, funkcjonowania nowoutworzonych sieci oraz inkubatorów przetwórstwa lokalnego;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ogólne;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inne koszty związane z realizacją operacji.</a:t>
            </a:r>
            <a:endParaRPr lang="pl-PL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8069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r>
              <a:rPr lang="pl-PL" sz="2400" b="1" dirty="0" smtClean="0">
                <a:solidFill>
                  <a:srgbClr val="FF0000"/>
                </a:solidFill>
              </a:rPr>
              <a:t>Nie ma możliwości wsparcia zakupu używanych maszyn, urządzeń, sprzętu lub innego wyposażenia objętego operacją, za wyjątkiem zakupu eksponatów w ramach operacji dotyczących zachowania dziedzictwa.</a:t>
            </a:r>
            <a:endParaRPr lang="pl-PL" sz="2400" b="1" dirty="0">
              <a:solidFill>
                <a:srgbClr val="FF0000"/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9920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4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Warunki kwalifikowalności </a:t>
            </a:r>
            <a:r>
              <a:rPr lang="pl-PL" sz="24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Pomoc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może być przyznana jeżeli: 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wnioskodawca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wykaże doświadczenie lub uzasadni potencjał, lub kwalifikacje, lub prowadzi działalność odpowiednią do realizacji operacji; 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operacja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jest uzasadniona ekonomicznie, za wyjątkiem operacji: 	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1308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a) polegającej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 nieodpłatnym lub niekomercyjnym udostępnianiu: </a:t>
            </a:r>
            <a:b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infrastruktury służącej działalności przetwórczej udostępnianej lokalnym producentom, </a:t>
            </a:r>
            <a:b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 ogólnodostępnej infrastruktury turystycznej, rekreacyjnej, kulturalnej lub drogowej gwarantującej spójność terytorialną w zakresie włączenia społecznego, </a:t>
            </a:r>
            <a:b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 obiektów stanowiących dziedzictwo lokalne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b) szkoleniowej, 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1601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r>
              <a:rPr lang="pl-PL" sz="2400" b="1" dirty="0">
                <a:solidFill>
                  <a:srgbClr val="FF0000"/>
                </a:solidFill>
              </a:rPr>
              <a:t>W przypadku wsparcia w zakresie </a:t>
            </a:r>
            <a:r>
              <a:rPr lang="pl-PL" sz="2400" b="1" u="sng" dirty="0">
                <a:solidFill>
                  <a:srgbClr val="FF0000"/>
                </a:solidFill>
              </a:rPr>
              <a:t>rozwijania</a:t>
            </a:r>
            <a:r>
              <a:rPr lang="pl-PL" sz="2400" b="1" dirty="0">
                <a:solidFill>
                  <a:srgbClr val="FF0000"/>
                </a:solidFill>
              </a:rPr>
              <a:t> działalności gospodarczej, uzyskanie pomocy powyżej 25 000 </a:t>
            </a:r>
            <a:r>
              <a:rPr lang="pl-PL" sz="2400" b="1" dirty="0" smtClean="0">
                <a:solidFill>
                  <a:srgbClr val="FF0000"/>
                </a:solidFill>
              </a:rPr>
              <a:t>zł </a:t>
            </a:r>
            <a:r>
              <a:rPr lang="pl-PL" sz="2400" b="1" dirty="0">
                <a:solidFill>
                  <a:srgbClr val="FF0000"/>
                </a:solidFill>
              </a:rPr>
              <a:t>wymaga utworzenia co najmniej </a:t>
            </a:r>
            <a:r>
              <a:rPr lang="pl-PL" sz="2400" b="1" u="sng" dirty="0">
                <a:solidFill>
                  <a:srgbClr val="FF0000"/>
                </a:solidFill>
              </a:rPr>
              <a:t>jednego</a:t>
            </a:r>
            <a:r>
              <a:rPr lang="pl-PL" sz="2400" b="1" dirty="0">
                <a:solidFill>
                  <a:srgbClr val="FF0000"/>
                </a:solidFill>
              </a:rPr>
              <a:t> miejsca pracy. </a:t>
            </a:r>
            <a:r>
              <a:rPr lang="pl-PL" sz="2400" b="1" dirty="0" smtClean="0">
                <a:solidFill>
                  <a:srgbClr val="FF0000"/>
                </a:solidFill>
              </a:rPr>
              <a:t/>
            </a:r>
            <a:br>
              <a:rPr lang="pl-PL" sz="2400" b="1" dirty="0" smtClean="0">
                <a:solidFill>
                  <a:srgbClr val="FF0000"/>
                </a:solidFill>
              </a:rPr>
            </a:br>
            <a:r>
              <a:rPr lang="pl-PL" sz="2400" b="1" dirty="0">
                <a:solidFill>
                  <a:srgbClr val="FF0000"/>
                </a:solidFill>
              </a:rPr>
              <a:t/>
            </a:r>
            <a:br>
              <a:rPr lang="pl-PL" sz="2400" b="1" dirty="0">
                <a:solidFill>
                  <a:srgbClr val="FF0000"/>
                </a:solidFill>
              </a:rPr>
            </a:br>
            <a:r>
              <a:rPr lang="pl-PL" sz="2400" b="1" dirty="0">
                <a:solidFill>
                  <a:srgbClr val="FF0000"/>
                </a:solidFill>
              </a:rPr>
              <a:t>W przypadku </a:t>
            </a:r>
            <a:r>
              <a:rPr lang="pl-PL" sz="2400" b="1" u="sng" dirty="0">
                <a:solidFill>
                  <a:srgbClr val="FF0000"/>
                </a:solidFill>
              </a:rPr>
              <a:t>zakładania</a:t>
            </a:r>
            <a:r>
              <a:rPr lang="pl-PL" sz="2400" b="1" dirty="0">
                <a:solidFill>
                  <a:srgbClr val="FF0000"/>
                </a:solidFill>
              </a:rPr>
              <a:t> działalności gospodarczej zawsze wymagane jest utworzenie przynajmniej </a:t>
            </a:r>
            <a:r>
              <a:rPr lang="pl-PL" sz="2400" b="1" u="sng" dirty="0" smtClean="0">
                <a:solidFill>
                  <a:srgbClr val="FF0000"/>
                </a:solidFill>
              </a:rPr>
              <a:t>jednego</a:t>
            </a:r>
            <a:r>
              <a:rPr lang="pl-PL" sz="2400" b="1" dirty="0" smtClean="0">
                <a:solidFill>
                  <a:srgbClr val="FF0000"/>
                </a:solidFill>
              </a:rPr>
              <a:t> miejsca </a:t>
            </a:r>
            <a:r>
              <a:rPr lang="pl-PL" sz="2400" b="1" dirty="0">
                <a:solidFill>
                  <a:srgbClr val="FF0000"/>
                </a:solidFill>
              </a:rPr>
              <a:t>pracy (w tym samozatrudnienie). </a:t>
            </a:r>
            <a:r>
              <a:rPr lang="pl-PL" sz="2400" dirty="0"/>
              <a:t>	</a:t>
            </a:r>
            <a:br>
              <a:rPr lang="pl-PL" sz="2400" dirty="0"/>
            </a:br>
            <a:endParaRPr lang="pl-PL" sz="2400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9558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LEADER</a:t>
            </a:r>
            <a: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to rozwój lokalny kierowany przez społeczność (RLKS), wspierany ze środków EFRROW. </a:t>
            </a:r>
            <a:r>
              <a:rPr lang="pl-PL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LEADER</a:t>
            </a:r>
            <a: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może być realizowany na obszarach wiejskich, przez które </a:t>
            </a:r>
            <a:r>
              <a:rPr lang="pl-PL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rozumieć </a:t>
            </a:r>
            <a: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należy obszar całego kraju, z wyłączeniem obszaru miast o liczbie mieszkańców większej niż 20 000. 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7020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Pomoc </a:t>
            </a:r>
            <a:r>
              <a:rPr lang="pl-PL" sz="24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nie jest </a:t>
            </a:r>
            <a:r>
              <a:rPr lang="pl-P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przyznawana na: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operacje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służące zaspokajaniu partykularnych potrzeb beneficjenta; 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organizację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operacji cyklicznych, za wyjątkiem wydarzenia inicjującego cykl wydarzeń lub specyficznego dla danej LSR, wskazanych 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uzasadnionych w LSR; 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promocję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indywidualnych przedsiębiorców, ich produktów i usług. </a:t>
            </a:r>
            <a:b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927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Zasady dotyczące ustalania kryteriów wyboru</a:t>
            </a:r>
            <a:r>
              <a:rPr lang="pl-PL" sz="2400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Wybór operacji do finansowania będzie miał </a:t>
            </a:r>
            <a:r>
              <a:rPr lang="pl-PL" sz="2400" b="1" dirty="0" smtClean="0">
                <a:solidFill>
                  <a:srgbClr val="FF0000"/>
                </a:solidFill>
              </a:rPr>
              <a:t>charakter konkursu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Kryteria wyboru operacji oraz zasady dokonywania ich zmian określone zostaną przez LGD w LSR. Będą one podlegały ocenie przez komisję wybierającą 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 ramach konkursu na wybór LSR.</a:t>
            </a:r>
            <a:endParaRPr lang="pl-PL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407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Premiowane przez LGD będą operacje spełniające </a:t>
            </a:r>
            <a:b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 szczególności jedno lub kilka z wymienionych kryteriów: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innowacyjne;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przewidujące zastosowanie rozwiązań sprzyjających ochronie środowiska lub klimatu;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generujące nowe miejsca pracy;</a:t>
            </a:r>
            <a:endParaRPr lang="pl-PL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2764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realizowane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przez podmioty zakładające działalność, której podstawę będą stanowiły lokalne produkty rolne (lokalny produkt rolny – wytwarzany na obszarze objętym lokalną strategią rozwoju); 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ukierunkowane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 zaspokojenie potrzeb grup </a:t>
            </a:r>
            <a:r>
              <a:rPr lang="pl-PL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defaworyzowanych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ze względu na dostęp do rynku pracy, określonych w LSR. </a:t>
            </a:r>
            <a:b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8197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4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Limity pomocy na beneficjentów/</a:t>
            </a:r>
            <a:r>
              <a:rPr lang="pl-PL" sz="2400" b="1" u="sng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grantobiorców</a:t>
            </a:r>
            <a:r>
              <a:rPr lang="pl-PL" sz="24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</a:t>
            </a:r>
            <a:br>
              <a:rPr lang="pl-PL" sz="24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 err="1" smtClean="0">
                <a:solidFill>
                  <a:srgbClr val="FF0000"/>
                </a:solidFill>
              </a:rPr>
              <a:t>Grantobiorcy</a:t>
            </a:r>
            <a:r>
              <a:rPr lang="pl-PL" sz="2400" b="1" dirty="0" smtClean="0">
                <a:solidFill>
                  <a:srgbClr val="FF0000"/>
                </a:solidFill>
              </a:rPr>
              <a:t> </a:t>
            </a:r>
            <a:r>
              <a:rPr lang="pl-PL" sz="2400" b="1" dirty="0">
                <a:solidFill>
                  <a:srgbClr val="FF0000"/>
                </a:solidFill>
              </a:rPr>
              <a:t>– maksymalnie 100 000 PLN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przypadku podmiotu, który będzie ubiegać się 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wsparcie na rzecz sformalizowanej grupy nieposiadającej osobowości prawnej, limit pomocy jest liczony odrębnie na każdą sformalizowaną grupę. 	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1200" dirty="0" smtClean="0"/>
              <a:t>W </a:t>
            </a:r>
            <a:r>
              <a:rPr lang="pl-PL" sz="1200" dirty="0"/>
              <a:t>przypadku jednostek sektora finansów publicznych, wartość realizowanych przez nie samodzielnie grantów nie może przekroczyć 20% danego projektu grantowego. Ograniczenie to nie ma zastosowania </a:t>
            </a:r>
            <a:r>
              <a:rPr lang="pl-PL" sz="1200" dirty="0" smtClean="0"/>
              <a:t/>
            </a:r>
            <a:br>
              <a:rPr lang="pl-PL" sz="1200" dirty="0" smtClean="0"/>
            </a:br>
            <a:r>
              <a:rPr lang="pl-PL" sz="1200" dirty="0" smtClean="0"/>
              <a:t>w </a:t>
            </a:r>
            <a:r>
              <a:rPr lang="pl-PL" sz="1200" dirty="0"/>
              <a:t>przypadku, gdy sformalizowana grupa nieposiadająca osobowości prawnej realizuje grant we współpracy z jednostką sektora finansów publicznych, która ubiegała się o wsparcie na rzecz </a:t>
            </a:r>
            <a:r>
              <a:rPr lang="pl-PL" sz="1200" dirty="0" smtClean="0"/>
              <a:t>tej </a:t>
            </a:r>
            <a:r>
              <a:rPr lang="pl-PL" sz="1200" dirty="0"/>
              <a:t>grupy. 	</a:t>
            </a:r>
            <a:br>
              <a:rPr lang="pl-PL" sz="1200" dirty="0"/>
            </a:b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3294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4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Limity pomocy na beneficjentów/</a:t>
            </a:r>
            <a:r>
              <a:rPr lang="pl-PL" sz="2400" b="1" u="sng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grantobiorców</a:t>
            </a:r>
            <a:r>
              <a:rPr lang="pl-PL" sz="24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</a:t>
            </a:r>
            <a:br>
              <a:rPr lang="pl-PL" sz="24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>
                <a:solidFill>
                  <a:srgbClr val="FF0000"/>
                </a:solidFill>
              </a:rPr>
              <a:t>Beneficjenci inni niż jednostki sektora finansów publicznych oraz LGD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</a:t>
            </a:r>
            <a:r>
              <a:rPr lang="pl-PL" sz="2400" b="1" dirty="0">
                <a:solidFill>
                  <a:srgbClr val="FF0000"/>
                </a:solidFill>
              </a:rPr>
              <a:t>maksymalnie 300 000 PLN 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okresie realizacji Programu, za wyjątkiem beneficjentów realizujących operacje polegające na utworzeniu inkubatora przetwórstwa lokalnego. 	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6312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4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Limit pomocy na operacje</a:t>
            </a: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Limit </a:t>
            </a:r>
            <a:r>
              <a:rPr lang="pl-P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 operacje – </a:t>
            </a:r>
            <a:r>
              <a:rPr lang="pl-PL" sz="2400" dirty="0">
                <a:solidFill>
                  <a:srgbClr val="FF0000"/>
                </a:solidFill>
              </a:rPr>
              <a:t>300 000 PLN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kwoty pomocy 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wyłączeniem operacji z zakresu rozpoczęcie działalności gospodarczej, tworzenia inkubatorów oraz operacji realizowanych przez jednostki sektora finansów publicznych. 	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2445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Limit pomocy na utworzenie inkubatora przetwórstwa lokalnego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 </a:t>
            </a:r>
            <a:r>
              <a:rPr lang="pl-PL" sz="2400" dirty="0">
                <a:solidFill>
                  <a:srgbClr val="FF0000"/>
                </a:solidFill>
              </a:rPr>
              <a:t>500 000 PLN kwoty pomocy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Limit na operację z zakresu rozpoczęcia działalności gospodarczej – </a:t>
            </a:r>
            <a:r>
              <a:rPr lang="pl-PL" sz="2400" dirty="0">
                <a:solidFill>
                  <a:srgbClr val="FF0000"/>
                </a:solidFill>
              </a:rPr>
              <a:t>100 000 PLN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kwoty pomocy. 	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668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r>
              <a:rPr lang="pl-P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Intensywność pomocy wynosi </a:t>
            </a: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od 50% do </a:t>
            </a:r>
            <a:r>
              <a:rPr lang="pl-P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100% kosztów kwalifikowalnych operacji</a:t>
            </a:r>
            <a:r>
              <a:rPr lang="pl-PL" sz="2400" b="1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pl-PL" sz="2400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 </a:t>
            </a:r>
            <a:r>
              <a:rPr lang="pl-P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zależności od kategorii beneficjenta, rodzaju operacji oraz zapisów LSR. 	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253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4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Ważne terminy:</a:t>
            </a:r>
            <a:br>
              <a:rPr lang="pl-PL" sz="24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</a:t>
            </a:r>
            <a:r>
              <a:rPr lang="en-US" sz="2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sierpieñ</a:t>
            </a: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2015 – spotkanie warsztatowe – zgłaszanie pomysłów, potrzeb, kierunków rozwoju obszaru</a:t>
            </a:r>
            <a:b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październik</a:t>
            </a:r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/</a:t>
            </a:r>
            <a:r>
              <a:rPr lang="en-US" sz="2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listopad</a:t>
            </a: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2015 – złożenie LSR do Instytucji Wdrażającej</a:t>
            </a:r>
            <a:b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• maj/czerwiec 2016 – rozpoczęcie realizacji LSR</a:t>
            </a:r>
            <a:endParaRPr lang="pl-PL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2276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r>
              <a:rPr lang="pl-PL" sz="2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Pogórzańskie</a:t>
            </a: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Stowarzyszenie Rozwoju </a:t>
            </a:r>
            <a:b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obejmuje obszar pięciu gmin: </a:t>
            </a:r>
            <a:b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 smtClean="0">
                <a:solidFill>
                  <a:srgbClr val="FF0000"/>
                </a:solidFill>
              </a:rPr>
              <a:t>Tuchów, Rzepiennik Strzyżewski, Gromnik, Szerzyny, Ryglice.</a:t>
            </a: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Liczba mieszkańców zamieszkujących te gminy:</a:t>
            </a:r>
            <a:b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3600" b="1" dirty="0" smtClean="0">
                <a:solidFill>
                  <a:srgbClr val="FF0000"/>
                </a:solidFill>
              </a:rPr>
              <a:t>53 505</a:t>
            </a: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pl-PL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8875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r>
              <a:rPr lang="pl-PL" sz="32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Pogórzańskie</a:t>
            </a: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Stowarzyszenie Rozwoju</a:t>
            </a: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ul. Chopina 10, 33-170 Tuchów</a:t>
            </a:r>
            <a:b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tel. 14 652 44 04</a:t>
            </a: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pogostoro@interia.pl</a:t>
            </a:r>
            <a:b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www.psr.tuchow.pl</a:t>
            </a:r>
            <a:b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www.pogorze.info</a:t>
            </a:r>
            <a:endParaRPr lang="pl-PL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6797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Działanie</a:t>
            </a:r>
            <a:r>
              <a:rPr lang="pl-P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LEADER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realizuje cel szczegółowy 6B „wspieranie lokalnego rozwoju na obszarach wiejskich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”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poprzez wdrażanie </a:t>
            </a:r>
            <a:r>
              <a:rPr lang="pl-PL" sz="24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lokalnych strategii rozwoju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(</a:t>
            </a:r>
            <a:r>
              <a:rPr lang="pl-PL" sz="2400" b="1" dirty="0">
                <a:solidFill>
                  <a:srgbClr val="FF0000"/>
                </a:solidFill>
              </a:rPr>
              <a:t>LSR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). 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 smtClean="0">
                <a:solidFill>
                  <a:srgbClr val="FF0000"/>
                </a:solidFill>
              </a:rPr>
              <a:t>LSR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 oddolnie tworzony w partnerstwie trzech sektorów dokument strategiczny dotyczący danego, spójnego obszaru. 	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3274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 ramach głównego celu szczegółowego 6B wspierane będą operacje mające na celu: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1) wzmocnienie kapitału społecznego, w tym 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 wykorzystaniem rozwiązań innowacyjnych 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 wspieranie partycypacji społeczności lokalnej 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 realizacji LSR,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2) zakładanie działalności gospodarczej i rozwój przedsiębiorczości,</a:t>
            </a:r>
            <a:endParaRPr lang="pl-PL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4311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3) dywersyfikację źródeł dochodu, w tym tworzenie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 rozwój inkubatorów przetwórstwa lokalnego tj. infrastruktury służącej przetwarzaniu produktów rolnych w celu udostępniania jej lokalnym producentom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4) podnoszenie kompetencji osób z obszaru LSR 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 powiązaniu z zakładaniem działalności </a:t>
            </a:r>
            <a:r>
              <a:rPr lang="pl-PL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gospodar-czej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rozwojem przedsiębiorczości lub dywersyfikacją źródeł dochodów, w szczególności rolników i osób długotrwale pozostających bez pracy,</a:t>
            </a:r>
            <a:endParaRPr lang="pl-PL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3939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5) podnoszenie wiedzy społeczności lokalnej 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 zakresie ochrony środowiska, zmian klimatycznych a także innowacji,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6) rozwój produktów lokalnych,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7) rozwój rynków zbytu, z wyłączeniem targowisk,</a:t>
            </a:r>
            <a:endParaRPr lang="pl-PL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5979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8) zachowanie dziedzictwa lokalnego,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9) rozwój ogólnodostępnej i niekomercyjnej infrastruktury turystycznej, rekreacyjnej lub kulturalnej,</a:t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10) rozwój infrastruktury drogowej gwarantującej spójność terytorialną w zakresie włączenia społecznego.</a:t>
            </a:r>
            <a:endParaRPr lang="pl-PL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5900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2069301" y="1413547"/>
            <a:ext cx="6692280" cy="3887661"/>
          </a:xfrm>
        </p:spPr>
        <p:txBody>
          <a:bodyPr>
            <a:noAutofit/>
          </a:bodyPr>
          <a:lstStyle/>
          <a:p>
            <a:pPr algn="l"/>
            <a:r>
              <a:rPr lang="pl-P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Wdrażanie lokalnych strategii rozwoju </a:t>
            </a:r>
            <a: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Rodzaj wsparcia 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Pomoc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 formę </a:t>
            </a:r>
            <a:r>
              <a:rPr lang="pl-PL" sz="24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refundacji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lub płatności zryczałtowanej w zależności od rodzaju operacji. 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przypadku operacji polegających na rozpoczęciu prowadzenia działalności gospodarczej pomoc ma formę płatności zryczałtowanej (premii). 	</a:t>
            </a:r>
            <a:b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pl-PL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6512" y="0"/>
            <a:ext cx="1985166" cy="6885384"/>
          </a:xfrm>
          <a:prstGeom prst="rect">
            <a:avLst/>
          </a:prstGeom>
        </p:spPr>
      </p:pic>
      <p:pic>
        <p:nvPicPr>
          <p:cNvPr id="1029" name="Picture 5" descr="http://www.psr.tuchow.pl/stuff/02_lea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445224"/>
            <a:ext cx="1080000" cy="10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rostokąt 5"/>
          <p:cNvSpPr/>
          <p:nvPr/>
        </p:nvSpPr>
        <p:spPr>
          <a:xfrm>
            <a:off x="3004108" y="543279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Działanie M19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Wsparcie dla rozwoju lokalnego</a:t>
            </a:r>
          </a:p>
          <a:p>
            <a:pPr algn="r"/>
            <a:r>
              <a:rPr lang="pl-PL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 ramach inicjatywy </a:t>
            </a:r>
            <a:r>
              <a:rPr lang="pl-PL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LEADER</a:t>
            </a:r>
          </a:p>
          <a:p>
            <a:pPr algn="r"/>
            <a:r>
              <a:rPr lang="pl-PL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(RLKS - rozwój lokalny kierowany przez społeczność)</a:t>
            </a:r>
            <a:endParaRPr lang="pl-PL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96624" y="188640"/>
            <a:ext cx="2051720" cy="122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4993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826</Words>
  <Application>Microsoft Office PowerPoint</Application>
  <PresentationFormat>Pokaz na ekranie (4:3)</PresentationFormat>
  <Paragraphs>150</Paragraphs>
  <Slides>30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Motyw pakietu Office</vt:lpstr>
      <vt:lpstr>Program Rozwoju Obszarów Wiejskich na lata 2014-2020 </vt:lpstr>
      <vt:lpstr>LEADER to rozwój lokalny kierowany przez społeczność (RLKS), wspierany ze środków EFRROW.   LEADER może być realizowany na obszarach wiejskich, przez które rozumieć należy obszar całego kraju, z wyłączeniem obszaru miast o liczbie mieszkańców większej niż 20 000. </vt:lpstr>
      <vt:lpstr>Pogórzańskie Stowarzyszenie Rozwoju  obejmuje obszar pięciu gmin:  Tuchów, Rzepiennik Strzyżewski, Gromnik, Szerzyny, Ryglice.  Liczba mieszkańców zamieszkujących te gminy: 53 505.</vt:lpstr>
      <vt:lpstr>Działanie LEADER realizuje cel szczegółowy 6B „wspieranie lokalnego rozwoju na obszarach wiejskich” poprzez wdrażanie lokalnych strategii rozwoju (LSR).   LSR to oddolnie tworzony w partnerstwie trzech sektorów dokument strategiczny dotyczący danego, spójnego obszaru.  </vt:lpstr>
      <vt:lpstr>W ramach głównego celu szczegółowego 6B wspierane będą operacje mające na celu:  1) wzmocnienie kapitału społecznego, w tym  z wykorzystaniem rozwiązań innowacyjnych  i wspieranie partycypacji społeczności lokalnej  w realizacji LSR,  2) zakładanie działalności gospodarczej i rozwój przedsiębiorczości,</vt:lpstr>
      <vt:lpstr>3) dywersyfikację źródeł dochodu, w tym tworzenie i rozwój inkubatorów przetwórstwa lokalnego tj. infrastruktury służącej przetwarzaniu produktów rolnych w celu udostępniania jej lokalnym producentom  4) podnoszenie kompetencji osób z obszaru LSR  w powiązaniu z zakładaniem działalności gospodar-czej, rozwojem przedsiębiorczości lub dywersyfikacją źródeł dochodów, w szczególności rolników i osób długotrwale pozostających bez pracy,</vt:lpstr>
      <vt:lpstr>5) podnoszenie wiedzy społeczności lokalnej  w zakresie ochrony środowiska, zmian klimatycznych a także innowacji,  6) rozwój produktów lokalnych,  7) rozwój rynków zbytu, z wyłączeniem targowisk,</vt:lpstr>
      <vt:lpstr>8) zachowanie dziedzictwa lokalnego,  9) rozwój ogólnodostępnej i niekomercyjnej infrastruktury turystycznej, rekreacyjnej lub kulturalnej,  10) rozwój infrastruktury drogowej gwarantującej spójność terytorialną w zakresie włączenia społecznego.</vt:lpstr>
      <vt:lpstr>Wdrażanie lokalnych strategii rozwoju   Rodzaj wsparcia  Pomoc ma formę refundacji lub płatności zryczałtowanej w zależności od rodzaju operacji.  W przypadku operacji polegających na rozpoczęciu prowadzenia działalności gospodarczej pomoc ma formę płatności zryczałtowanej (premii).   </vt:lpstr>
      <vt:lpstr>Beneficjenci • Osoby fizyczne. • Osoby prawne, w tym m.in. kółka rolnicze, JST  z wyłączeniem województw, ich związki bądź ich jednostki organizacyjne, organizacje pozarządowe, spółdzielnie, kościoły, związki wyznaniowe. • Jednostki organizacyjne nieposiadające osobowości prawnej, którym ustawy przyznają zdolność prawną.</vt:lpstr>
      <vt:lpstr>W przypadku operacji mających na celu rozpoczęcie lub rozwój działalności pozarolniczej pomoc może być przyznana:  a) osobom fizycznym ubezpieczonym na podstawie przepisów o ubezpieczeniu społecznym rolników  w niepełnym zakresie, którzy obok rolniczej prowadzą działalność pozarolniczą,  b)osobom prowadzącym działalność gospodarczą, </vt:lpstr>
      <vt:lpstr>c)osobom nieubezpieczonym na podstawie przepisów o ubezpieczeniu społecznym rolników deklarującym podjęcie działalności pozarolniczej,  - wykonującym lub deklarującym działalność gospodarczą w formie mikro lub małego przedsiębiorstwa.</vt:lpstr>
      <vt:lpstr>Koszty kwalifikowalne  Koszty kwalifikowalne obejmują koszty: • zakupu dóbr i usług, • wykonania robót budowlanych, • organizacji i przeprowadzenia spotkania, szkolenia, wydarzenia promocyjnego itp.;</vt:lpstr>
      <vt:lpstr>• najmu, dzierżawy lub zakupu oprogramowania, sprzętu, narzędzi, urządzeń lub maszyn, materiałów lub przedmiotów;  • zakupu środków transportu przy czym koszt nie może przekroczyć 30% pozostałych kosztów kwalifikowalnych operacji, pomniejszonych o koszty ogólne;</vt:lpstr>
      <vt:lpstr> • zatrudnienia osób zaangażowanych w realizację operacji tylko w przypadku operacji o charakterze szkoleniowym, funkcjonowania nowoutworzonych sieci oraz inkubatorów przetwórstwa lokalnego;  • ogólne;  • inne koszty związane z realizacją operacji.</vt:lpstr>
      <vt:lpstr>Nie ma możliwości wsparcia zakupu używanych maszyn, urządzeń, sprzętu lub innego wyposażenia objętego operacją, za wyjątkiem zakupu eksponatów w ramach operacji dotyczących zachowania dziedzictwa.</vt:lpstr>
      <vt:lpstr>Warunki kwalifikowalności   Pomoc może być przyznana jeżeli:   • wnioskodawca wykaże doświadczenie lub uzasadni potencjał, lub kwalifikacje, lub prowadzi działalność odpowiednią do realizacji operacji;   • operacja jest uzasadniona ekonomicznie, za wyjątkiem operacji:  </vt:lpstr>
      <vt:lpstr>a) polegającej na nieodpłatnym lub niekomercyjnym udostępnianiu:  - infrastruktury służącej działalności przetwórczej udostępnianej lokalnym producentom,  - ogólnodostępnej infrastruktury turystycznej, rekreacyjnej, kulturalnej lub drogowej gwarantującej spójność terytorialną w zakresie włączenia społecznego,  - obiektów stanowiących dziedzictwo lokalne,  b) szkoleniowej, </vt:lpstr>
      <vt:lpstr>W przypadku wsparcia w zakresie rozwijania działalności gospodarczej, uzyskanie pomocy powyżej 25 000 zł wymaga utworzenia co najmniej jednego miejsca pracy.   W przypadku zakładania działalności gospodarczej zawsze wymagane jest utworzenie przynajmniej jednego miejsca pracy (w tym samozatrudnienie).   </vt:lpstr>
      <vt:lpstr>Pomoc nie jest przyznawana na:  • operacje służące zaspokajaniu partykularnych potrzeb beneficjenta;   • organizację operacji cyklicznych, za wyjątkiem wydarzenia inicjującego cykl wydarzeń lub specyficznego dla danej LSR, wskazanych  i uzasadnionych w LSR;   • promocję indywidualnych przedsiębiorców, ich produktów i usług.   </vt:lpstr>
      <vt:lpstr> Zasady dotyczące ustalania kryteriów wyboru  Wybór operacji do finansowania będzie miał charakter konkursu.  Kryteria wyboru operacji oraz zasady dokonywania ich zmian określone zostaną przez LGD w LSR. Będą one podlegały ocenie przez komisję wybierającą  w ramach konkursu na wybór LSR.</vt:lpstr>
      <vt:lpstr>Premiowane przez LGD będą operacje spełniające  w szczególności jedno lub kilka z wymienionych kryteriów:  • innowacyjne;  • przewidujące zastosowanie rozwiązań sprzyjających ochronie środowiska lub klimatu;  • generujące nowe miejsca pracy;</vt:lpstr>
      <vt:lpstr> • realizowane przez podmioty zakładające działalność, której podstawę będą stanowiły lokalne produkty rolne (lokalny produkt rolny – wytwarzany na obszarze objętym lokalną strategią rozwoju);   • ukierunkowane na zaspokojenie potrzeb grup defaworyzowanych ze względu na dostęp do rynku pracy, określonych w LSR.   </vt:lpstr>
      <vt:lpstr>Limity pomocy na beneficjentów/grantobiorców:  Grantobiorcy – maksymalnie 100 000 PLN.  W przypadku podmiotu, który będzie ubiegać się  o wsparcie na rzecz sformalizowanej grupy nieposiadającej osobowości prawnej, limit pomocy jest liczony odrębnie na każdą sformalizowaną grupę.   W przypadku jednostek sektora finansów publicznych, wartość realizowanych przez nie samodzielnie grantów nie może przekroczyć 20% danego projektu grantowego. Ograniczenie to nie ma zastosowania  w przypadku, gdy sformalizowana grupa nieposiadająca osobowości prawnej realizuje grant we współpracy z jednostką sektora finansów publicznych, która ubiegała się o wsparcie na rzecz tej grupy.    </vt:lpstr>
      <vt:lpstr>Limity pomocy na beneficjentów/grantobiorców:   Beneficjenci inni niż jednostki sektora finansów publicznych oraz LGD – maksymalnie 300 000 PLN  w okresie realizacji Programu, za wyjątkiem beneficjentów realizujących operacje polegające na utworzeniu inkubatora przetwórstwa lokalnego.  </vt:lpstr>
      <vt:lpstr>Limit pomocy na operacje  Limit na operacje – 300 000 PLN kwoty pomocy  z wyłączeniem operacji z zakresu rozpoczęcie działalności gospodarczej, tworzenia inkubatorów oraz operacji realizowanych przez jednostki sektora finansów publicznych.  </vt:lpstr>
      <vt:lpstr>Limit pomocy na utworzenie inkubatora przetwórstwa lokalnego - 500 000 PLN kwoty pomocy.   Limit na operację z zakresu rozpoczęcia działalności gospodarczej – 100 000 PLN kwoty pomocy.  </vt:lpstr>
      <vt:lpstr>Intensywność pomocy wynosi od 50% do 100% kosztów kwalifikowalnych operacji,  w zależności od kategorii beneficjenta, rodzaju operacji oraz zapisów LSR.  </vt:lpstr>
      <vt:lpstr>Ważne terminy:  • sierpieñ 2015 – spotkanie warsztatowe – zgłaszanie pomysłów, potrzeb, kierunków rozwoju obszaru  • październik/listopad 2015 – złożenie LSR do Instytucji Wdrażającej  • maj/czerwiec 2016 – rozpoczęcie realizacji LSR</vt:lpstr>
      <vt:lpstr>Pogórzańskie Stowarzyszenie Rozwoju ul. Chopina 10, 33-170 Tuchów  tel. 14 652 44 04  pogostoro@interia.pl  www.psr.tuchow.pl www.pogorze.info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wch</dc:creator>
  <cp:lastModifiedBy>User1</cp:lastModifiedBy>
  <cp:revision>29</cp:revision>
  <dcterms:created xsi:type="dcterms:W3CDTF">2015-06-15T14:57:55Z</dcterms:created>
  <dcterms:modified xsi:type="dcterms:W3CDTF">2015-10-23T07:38:11Z</dcterms:modified>
</cp:coreProperties>
</file>